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80" r:id="rId4"/>
    <p:sldId id="269" r:id="rId5"/>
    <p:sldId id="270" r:id="rId6"/>
    <p:sldId id="272" r:id="rId7"/>
    <p:sldId id="273" r:id="rId8"/>
    <p:sldId id="274" r:id="rId9"/>
    <p:sldId id="275" r:id="rId10"/>
    <p:sldId id="276" r:id="rId11"/>
    <p:sldId id="277" r:id="rId12"/>
    <p:sldId id="282" r:id="rId13"/>
    <p:sldId id="281" r:id="rId14"/>
    <p:sldId id="279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  <p:clrMru>
    <a:srgbClr val="008080"/>
    <a:srgbClr val="0000FF"/>
    <a:srgbClr val="FF3300"/>
    <a:srgbClr val="33CCCC"/>
    <a:srgbClr val="FF99FF"/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9EBC-553A-4987-BE8A-C42E3875E212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3994F-C295-4DAD-8FC4-B8C241CEC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9EBC-553A-4987-BE8A-C42E3875E212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3994F-C295-4DAD-8FC4-B8C241CEC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9EBC-553A-4987-BE8A-C42E3875E212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3994F-C295-4DAD-8FC4-B8C241CEC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9EBC-553A-4987-BE8A-C42E3875E212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3994F-C295-4DAD-8FC4-B8C241CEC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9EBC-553A-4987-BE8A-C42E3875E212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3994F-C295-4DAD-8FC4-B8C241CEC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9EBC-553A-4987-BE8A-C42E3875E212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3994F-C295-4DAD-8FC4-B8C241CEC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9EBC-553A-4987-BE8A-C42E3875E212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3994F-C295-4DAD-8FC4-B8C241CEC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9EBC-553A-4987-BE8A-C42E3875E212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3994F-C295-4DAD-8FC4-B8C241CEC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9EBC-553A-4987-BE8A-C42E3875E212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3994F-C295-4DAD-8FC4-B8C241CEC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9EBC-553A-4987-BE8A-C42E3875E212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3994F-C295-4DAD-8FC4-B8C241CEC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9EBC-553A-4987-BE8A-C42E3875E212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3994F-C295-4DAD-8FC4-B8C241CEC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E9EBC-553A-4987-BE8A-C42E3875E212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3994F-C295-4DAD-8FC4-B8C241CEC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15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5.jpeg"/><Relationship Id="rId4" Type="http://schemas.openxmlformats.org/officeDocument/2006/relationships/audio" Target="../media/audio4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5.jpeg"/><Relationship Id="rId4" Type="http://schemas.openxmlformats.org/officeDocument/2006/relationships/audio" Target="../media/audio4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1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5.jpeg"/><Relationship Id="rId4" Type="http://schemas.openxmlformats.org/officeDocument/2006/relationships/audio" Target="../media/audio4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5.jpeg"/><Relationship Id="rId4" Type="http://schemas.openxmlformats.org/officeDocument/2006/relationships/audio" Target="../media/audio4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chudo-prirody.com/uploads/posts/2021-08/1628420907_151-p-som-riba-zhivaya-foto-174.jpg" TargetMode="External"/><Relationship Id="rId13" Type="http://schemas.openxmlformats.org/officeDocument/2006/relationships/hyperlink" Target="https://otvet.imgsmail.ru/download/247350725_ec0739239a3ba0444fe5cc68468ed4a1_800.jpg" TargetMode="External"/><Relationship Id="rId18" Type="http://schemas.openxmlformats.org/officeDocument/2006/relationships/hyperlink" Target="https://www.huntworld.ru/upload/iblock/130/igrushka_spi_ryba_sazan_antistress.jpeg" TargetMode="External"/><Relationship Id="rId3" Type="http://schemas.openxmlformats.org/officeDocument/2006/relationships/hyperlink" Target="https://kartinkin.net/uploads/posts/2022-02/1645029107_55-kartinkin-net-p-kot-leopold-kartinki-63.png" TargetMode="External"/><Relationship Id="rId7" Type="http://schemas.openxmlformats.org/officeDocument/2006/relationships/hyperlink" Target="https://www.culture.ru/storage/images/4fd8cb31-1136-52b2-975d-c138ac45926a" TargetMode="External"/><Relationship Id="rId12" Type="http://schemas.openxmlformats.org/officeDocument/2006/relationships/hyperlink" Target="https://cf2.ppt-online.org/files2/slide/8/82Lf1ehZkCIdBympnz6JTAOuxDalUGSwPXF5s7/slide-13.jpg" TargetMode="External"/><Relationship Id="rId17" Type="http://schemas.openxmlformats.org/officeDocument/2006/relationships/hyperlink" Target="https://img-fotki.yandex.ru/get/9259/16969765.15a/0_7a7fa_381553e7_orig.png" TargetMode="External"/><Relationship Id="rId2" Type="http://schemas.openxmlformats.org/officeDocument/2006/relationships/image" Target="../media/image3.jpeg"/><Relationship Id="rId16" Type="http://schemas.openxmlformats.org/officeDocument/2006/relationships/hyperlink" Target="http://61detsad.ru/wp-content/uploads/2020/04/lin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andrey-eltsov.ru/wp-content/uploads/2019/08/Svetofor-deBHdr3F_7hyG_hymfhhdhd-dtnjajh-C%D0%92%D0%B5%D1%82%D0%BE%D1%84%D0%BE%D1%80-%D0%BA%D0%BE%D1%82-%D0%BB%D0%B5%D0%BE%D0%BF%D0%BE%D0%BB%D1%8C%D0%B42.gif" TargetMode="External"/><Relationship Id="rId11" Type="http://schemas.openxmlformats.org/officeDocument/2006/relationships/hyperlink" Target="https://chudo-prirody.com/uploads/posts/2021-08/1628440612_161-p-karp-riba-zhivaya-foto-193.jpg" TargetMode="External"/><Relationship Id="rId5" Type="http://schemas.openxmlformats.org/officeDocument/2006/relationships/hyperlink" Target="https://i.ytimg.com/vi/NLSukZ9KoV0/maxresdefault.jpg" TargetMode="External"/><Relationship Id="rId15" Type="http://schemas.openxmlformats.org/officeDocument/2006/relationships/hyperlink" Target="https://www.svtstatic.se/image-cms/svtse/1586243460/nyheter/lokalt/vastmanland/article26326770.svt/alternates/large/sandkrypare-jpg" TargetMode="External"/><Relationship Id="rId10" Type="http://schemas.openxmlformats.org/officeDocument/2006/relationships/hyperlink" Target="https://klev26.ru/wp-content/uploads/0/4/2/0422f1ec89cd37d105bbb90701764ac0.jpeg" TargetMode="External"/><Relationship Id="rId19" Type="http://schemas.openxmlformats.org/officeDocument/2006/relationships/hyperlink" Target="https://catherineasquithgallery.com/uploads/posts/2021-03/1614595487_25-p-kartinka-ribi-na-belom-fone-45.jpg" TargetMode="External"/><Relationship Id="rId4" Type="http://schemas.openxmlformats.org/officeDocument/2006/relationships/hyperlink" Target="https://catherineasquithgallery.com/uploads/posts/2021-03/1614805094_138-p-fon-dlya-prezentatsii-detskii-sad-147.jpg" TargetMode="External"/><Relationship Id="rId9" Type="http://schemas.openxmlformats.org/officeDocument/2006/relationships/hyperlink" Target="https://polkilo.kz/image/cache/1500-945/data/5-Foto%20tovara/Ryba%20i%20moreproducty/Svezhaya%20i%20Svezhemorozhenya%20Ryba/shuka.jpg" TargetMode="External"/><Relationship Id="rId14" Type="http://schemas.openxmlformats.org/officeDocument/2006/relationships/hyperlink" Target="https://catherineasquithgallery.com/uploads/posts/2021-03/1614595462_7-p-kartinka-ribi-na-belom-fone-14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5.jpeg"/><Relationship Id="rId4" Type="http://schemas.openxmlformats.org/officeDocument/2006/relationships/audio" Target="../media/audio4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audio" Target="../media/audio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5.jpeg"/><Relationship Id="rId4" Type="http://schemas.openxmlformats.org/officeDocument/2006/relationships/audio" Target="../media/audio4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5.jpeg"/><Relationship Id="rId4" Type="http://schemas.openxmlformats.org/officeDocument/2006/relationships/audio" Target="../media/audio4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5.jpeg"/><Relationship Id="rId4" Type="http://schemas.openxmlformats.org/officeDocument/2006/relationships/audio" Target="../media/audio4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5.jpeg"/><Relationship Id="rId4" Type="http://schemas.openxmlformats.org/officeDocument/2006/relationships/audio" Target="../media/audio4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5.jpeg"/><Relationship Id="rId4" Type="http://schemas.openxmlformats.org/officeDocument/2006/relationships/audio" Target="../media/audio4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45029107_55-kartinkin-net-p-kot-leopold-kartinki-63.png"/>
          <p:cNvPicPr>
            <a:picLocks noChangeAspect="1"/>
          </p:cNvPicPr>
          <p:nvPr/>
        </p:nvPicPr>
        <p:blipFill>
          <a:blip r:embed="rId3" cstate="print"/>
          <a:srcRect l="1963" r="27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59832" y="1571308"/>
            <a:ext cx="4464496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«У каждой рыбки своя изюминка!»</a:t>
            </a:r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3915053"/>
            <a:ext cx="33123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9900CC"/>
                </a:solidFill>
                <a:effectLst/>
                <a:latin typeface="Times New Roman" pitchFamily="18" charset="0"/>
                <a:cs typeface="Times New Roman" pitchFamily="18" charset="0"/>
              </a:rPr>
              <a:t>Автор: Малкина Любовь Николаевна, </a:t>
            </a:r>
          </a:p>
          <a:p>
            <a:pPr algn="ctr"/>
            <a:r>
              <a:rPr lang="ru-RU" sz="1400" b="1" dirty="0" smtClean="0">
                <a:solidFill>
                  <a:srgbClr val="9900CC"/>
                </a:solidFill>
                <a:effectLst/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 algn="ctr"/>
            <a:r>
              <a:rPr lang="ru-RU" sz="1400" b="1" dirty="0" smtClean="0">
                <a:solidFill>
                  <a:srgbClr val="9900CC"/>
                </a:solidFill>
                <a:effectLst/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400" b="1" dirty="0" err="1" smtClean="0">
                <a:solidFill>
                  <a:srgbClr val="9900CC"/>
                </a:solidFill>
                <a:effectLst/>
                <a:latin typeface="Times New Roman" pitchFamily="18" charset="0"/>
                <a:cs typeface="Times New Roman" pitchFamily="18" charset="0"/>
              </a:rPr>
              <a:t>Нововоронежская</a:t>
            </a:r>
            <a:r>
              <a:rPr lang="ru-RU" sz="1400" b="1" dirty="0" smtClean="0">
                <a:solidFill>
                  <a:srgbClr val="9900CC"/>
                </a:solidFill>
                <a:effectLst/>
                <a:latin typeface="Times New Roman" pitchFamily="18" charset="0"/>
                <a:cs typeface="Times New Roman" pitchFamily="18" charset="0"/>
              </a:rPr>
              <a:t> СОШ №1 </a:t>
            </a:r>
          </a:p>
          <a:p>
            <a:pPr algn="ctr"/>
            <a:r>
              <a:rPr lang="ru-RU" sz="1400" b="1" dirty="0" smtClean="0">
                <a:solidFill>
                  <a:srgbClr val="9900CC"/>
                </a:solidFill>
                <a:effectLst/>
                <a:latin typeface="Times New Roman" pitchFamily="18" charset="0"/>
                <a:cs typeface="Times New Roman" pitchFamily="18" charset="0"/>
              </a:rPr>
              <a:t>Воронежской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3265820"/>
            <a:ext cx="2448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9900CC"/>
                </a:solidFill>
                <a:effectLst/>
                <a:latin typeface="Times New Roman" pitchFamily="18" charset="0"/>
                <a:cs typeface="Times New Roman" pitchFamily="18" charset="0"/>
              </a:rPr>
              <a:t>Внеурочная деятельность.</a:t>
            </a:r>
          </a:p>
          <a:p>
            <a:pPr algn="ctr"/>
            <a:r>
              <a:rPr lang="ru-RU" sz="1400" b="1" dirty="0" smtClean="0">
                <a:solidFill>
                  <a:srgbClr val="9900CC"/>
                </a:solidFill>
                <a:effectLst/>
                <a:latin typeface="Times New Roman" pitchFamily="18" charset="0"/>
                <a:cs typeface="Times New Roman" pitchFamily="18" charset="0"/>
              </a:rPr>
              <a:t> 2-4 классы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836712"/>
            <a:ext cx="4032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n>
                  <a:solidFill>
                    <a:srgbClr val="FF3300"/>
                  </a:solidFill>
                </a:ln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Интерактивная в</a:t>
            </a:r>
            <a:r>
              <a:rPr lang="ru-RU" sz="2800" dirty="0" smtClean="0">
                <a:ln>
                  <a:solidFill>
                    <a:srgbClr val="FF3300"/>
                  </a:solidFill>
                </a:ln>
                <a:solidFill>
                  <a:srgbClr val="FF0000"/>
                </a:solidFill>
                <a:effectLst/>
                <a:latin typeface="Monotype Corsiva" pitchFamily="66" charset="0"/>
                <a:cs typeface="Times New Roman" pitchFamily="18" charset="0"/>
              </a:rPr>
              <a:t>икторина</a:t>
            </a:r>
            <a:endParaRPr lang="ru-RU" sz="2800" dirty="0" smtClean="0">
              <a:ln>
                <a:solidFill>
                  <a:srgbClr val="FF3300"/>
                </a:solidFill>
              </a:ln>
              <a:solidFill>
                <a:srgbClr val="FF0000"/>
              </a:solidFill>
              <a:effectLst/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0" name="Рисунок 9" descr="4fd8cb31-1136-52b2-975d-c138ac45926a (1)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980553" y="5995364"/>
            <a:ext cx="983935" cy="673996"/>
          </a:xfrm>
          <a:prstGeom prst="rect">
            <a:avLst/>
          </a:prstGeom>
        </p:spPr>
      </p:pic>
      <p:sp>
        <p:nvSpPr>
          <p:cNvPr id="11" name="Управляющая кнопка: сведения 10">
            <a:hlinkClick r:id="rId5" action="ppaction://hlinksldjump" highlightClick="1"/>
          </p:cNvPr>
          <p:cNvSpPr/>
          <p:nvPr/>
        </p:nvSpPr>
        <p:spPr>
          <a:xfrm>
            <a:off x="395536" y="188640"/>
            <a:ext cx="504056" cy="576000"/>
          </a:xfrm>
          <a:prstGeom prst="actionButtonInformatio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уз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maxresdefaul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"/>
            <a:ext cx="9144000" cy="5123044"/>
          </a:xfrm>
          <a:prstGeom prst="rect">
            <a:avLst/>
          </a:prstGeom>
        </p:spPr>
      </p:pic>
      <p:sp>
        <p:nvSpPr>
          <p:cNvPr id="10" name="Пятиугольник 9"/>
          <p:cNvSpPr/>
          <p:nvPr/>
        </p:nvSpPr>
        <p:spPr>
          <a:xfrm>
            <a:off x="251520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краснопёрка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2843808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плотва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5436096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линь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lin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3120"/>
          <a:stretch>
            <a:fillRect/>
          </a:stretch>
        </p:blipFill>
        <p:spPr>
          <a:xfrm>
            <a:off x="1043608" y="3429000"/>
            <a:ext cx="3500115" cy="1813186"/>
          </a:xfrm>
          <a:prstGeom prst="rect">
            <a:avLst/>
          </a:prstGeom>
        </p:spPr>
      </p:pic>
      <p:pic>
        <p:nvPicPr>
          <p:cNvPr id="15" name="Рисунок 14" descr="4fd8cb31-1136-52b2-975d-c138ac45926a (1)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980553" y="5995364"/>
            <a:ext cx="983935" cy="67399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496" y="1405225"/>
            <a:ext cx="53285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Своё название эта рыба получила не случайно. Если она полежит на солнце, то обязательно поменяет свой окрас.</a:t>
            </a:r>
            <a:endParaRPr lang="ru-RU" sz="2000" dirty="0">
              <a:solidFill>
                <a:srgbClr val="0000FF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ы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Всплес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maxresdefaul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"/>
            <a:ext cx="9144000" cy="5123044"/>
          </a:xfrm>
          <a:prstGeom prst="rect">
            <a:avLst/>
          </a:prstGeom>
        </p:spPr>
      </p:pic>
      <p:sp>
        <p:nvSpPr>
          <p:cNvPr id="10" name="Пятиугольник 9"/>
          <p:cNvSpPr/>
          <p:nvPr/>
        </p:nvSpPr>
        <p:spPr>
          <a:xfrm>
            <a:off x="2843808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толстолобик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5436096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сазан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251520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судак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0_76a5b_2b40a635_ori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683568" y="3717032"/>
            <a:ext cx="3844568" cy="1426335"/>
          </a:xfrm>
          <a:prstGeom prst="rect">
            <a:avLst/>
          </a:prstGeom>
        </p:spPr>
      </p:pic>
      <p:pic>
        <p:nvPicPr>
          <p:cNvPr id="15" name="Рисунок 14" descr="4fd8cb31-1136-52b2-975d-c138ac45926a (1)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980553" y="5995364"/>
            <a:ext cx="983935" cy="67399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496" y="1385481"/>
            <a:ext cx="5328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Это речной хищник. Он глотает огромное количество пищи. Попав в сеть не сопротивляется, не борется за свою жизнь, а сразу же засыпает.</a:t>
            </a:r>
            <a:endParaRPr lang="ru-RU" sz="2000" dirty="0">
              <a:solidFill>
                <a:srgbClr val="0000FF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ы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Всплес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maxresdefaul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"/>
            <a:ext cx="9144000" cy="5123044"/>
          </a:xfrm>
          <a:prstGeom prst="rect">
            <a:avLst/>
          </a:prstGeom>
        </p:spPr>
      </p:pic>
      <p:sp>
        <p:nvSpPr>
          <p:cNvPr id="10" name="Пятиугольник 9"/>
          <p:cNvSpPr/>
          <p:nvPr/>
        </p:nvSpPr>
        <p:spPr>
          <a:xfrm>
            <a:off x="251520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плотва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2843808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окунь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5436096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сазан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4fd8cb31-1136-52b2-975d-c138ac45926a (1)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980553" y="5995364"/>
            <a:ext cx="983935" cy="67399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496" y="1365736"/>
            <a:ext cx="53285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Эта рыба - сладкоежка. Рыболовы к прикормке добавляют специи, которые идут в выпечку и сладости. Обладает идеальным слухом. Главная особенность</a:t>
            </a:r>
          </a:p>
          <a:p>
            <a:r>
              <a:rPr lang="ru-RU" sz="2000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рыбы – отсутствие желудка.</a:t>
            </a:r>
            <a:endParaRPr lang="ru-RU" sz="2000" dirty="0">
              <a:solidFill>
                <a:srgbClr val="0000FF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7" name="Рисунок 16" descr="igrushka_spi_ryba_sazan_antistress.jpe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1030" t="12791" r="782" b="7475"/>
          <a:stretch>
            <a:fillRect/>
          </a:stretch>
        </p:blipFill>
        <p:spPr>
          <a:xfrm flipH="1">
            <a:off x="755576" y="3068960"/>
            <a:ext cx="4032448" cy="1944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ы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Всплес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maxresdefaul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"/>
            <a:ext cx="9144000" cy="5123044"/>
          </a:xfrm>
          <a:prstGeom prst="rect">
            <a:avLst/>
          </a:prstGeom>
        </p:spPr>
      </p:pic>
      <p:sp>
        <p:nvSpPr>
          <p:cNvPr id="10" name="Пятиугольник 9"/>
          <p:cNvSpPr/>
          <p:nvPr/>
        </p:nvSpPr>
        <p:spPr>
          <a:xfrm>
            <a:off x="2843808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акула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5436096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кета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shuka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-1449" t="7501" r="5901" b="-832"/>
          <a:stretch>
            <a:fillRect/>
          </a:stretch>
        </p:blipFill>
        <p:spPr>
          <a:xfrm>
            <a:off x="971600" y="3429000"/>
            <a:ext cx="3744416" cy="2304256"/>
          </a:xfrm>
          <a:prstGeom prst="rect">
            <a:avLst/>
          </a:prstGeom>
        </p:spPr>
      </p:pic>
      <p:sp>
        <p:nvSpPr>
          <p:cNvPr id="12" name="Пятиугольник 11"/>
          <p:cNvSpPr/>
          <p:nvPr/>
        </p:nvSpPr>
        <p:spPr>
          <a:xfrm>
            <a:off x="251520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щука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4fd8cb31-1136-52b2-975d-c138ac45926a (1)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980553" y="5995364"/>
            <a:ext cx="983935" cy="67399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496" y="1365736"/>
            <a:ext cx="53285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Эта рыба – идеальная хищница. Она - настоящая царица рек. Зубастая. Зубов в пасти множество: ими покрыт язык, нёбо и внутренняя поверхность щёк. Зубы у  хищницы растут всю жизнь.</a:t>
            </a:r>
            <a:endParaRPr lang="ru-RU" sz="2000" dirty="0">
              <a:solidFill>
                <a:srgbClr val="0000FF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ы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Всплес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094_138-p-fon-dlya-prezentatsii-detskii-sad-1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1124744"/>
            <a:ext cx="47525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Ну, что, друзья, удачная рыбалка  у нас получилась! Вон сколько я рыбы наловил! Да и вы узнали много интересного. </a:t>
            </a:r>
          </a:p>
          <a:p>
            <a:pPr algn="ctr"/>
            <a:r>
              <a:rPr lang="ru-RU" sz="28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Приглашаю вас на уху! </a:t>
            </a:r>
            <a:endParaRPr lang="ru-RU" sz="2800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5220072" y="908720"/>
            <a:ext cx="3810476" cy="4896544"/>
            <a:chOff x="5333524" y="908720"/>
            <a:chExt cx="3810476" cy="4896544"/>
          </a:xfrm>
        </p:grpSpPr>
        <p:pic>
          <p:nvPicPr>
            <p:cNvPr id="5" name="Рисунок 4" descr="Svetofor-deBHdr3F_7hyG_hymfhhdhd-dtnjajh-CВетофор-кот-леопольд2.gif"/>
            <p:cNvPicPr>
              <a:picLocks noChangeAspect="1"/>
            </p:cNvPicPr>
            <p:nvPr/>
          </p:nvPicPr>
          <p:blipFill>
            <a:blip r:embed="rId5" cstate="print"/>
            <a:srcRect t="21650" b="6951"/>
            <a:stretch>
              <a:fillRect/>
            </a:stretch>
          </p:blipFill>
          <p:spPr>
            <a:xfrm>
              <a:off x="5333524" y="908720"/>
              <a:ext cx="3810476" cy="4896544"/>
            </a:xfrm>
            <a:prstGeom prst="rect">
              <a:avLst/>
            </a:prstGeom>
          </p:spPr>
        </p:pic>
        <p:pic>
          <p:nvPicPr>
            <p:cNvPr id="8" name="Рисунок 7" descr="1614595487_25-p-kartinka-ribi-na-belom-fone-45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12360" y="4293096"/>
              <a:ext cx="613556" cy="282229"/>
            </a:xfrm>
            <a:prstGeom prst="rect">
              <a:avLst/>
            </a:prstGeom>
          </p:spPr>
        </p:pic>
        <p:pic>
          <p:nvPicPr>
            <p:cNvPr id="9" name="Рисунок 8" descr="1614595487_25-p-kartinka-ribi-na-belom-fone-45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615123">
              <a:off x="7393038" y="4393693"/>
              <a:ext cx="613556" cy="282229"/>
            </a:xfrm>
            <a:prstGeom prst="rect">
              <a:avLst/>
            </a:prstGeom>
          </p:spPr>
        </p:pic>
        <p:pic>
          <p:nvPicPr>
            <p:cNvPr id="10" name="Рисунок 9" descr="1614595487_25-p-kartinka-ribi-na-belom-fone-45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68344" y="4437112"/>
              <a:ext cx="613556" cy="282229"/>
            </a:xfrm>
            <a:prstGeom prst="rect">
              <a:avLst/>
            </a:prstGeom>
          </p:spPr>
        </p:pic>
      </p:grpSp>
      <p:pic>
        <p:nvPicPr>
          <p:cNvPr id="12" name="Рисунок 11" descr="4fd8cb31-1136-52b2-975d-c138ac45926a (1).jp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980553" y="5995364"/>
            <a:ext cx="983935" cy="673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уз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4805094_138-p-fon-dlya-prezentatsii-detskii-sad-147.jpg"/>
          <p:cNvPicPr>
            <a:picLocks noChangeAspect="1"/>
          </p:cNvPicPr>
          <p:nvPr/>
        </p:nvPicPr>
        <p:blipFill>
          <a:blip r:embed="rId2" cstate="print">
            <a:lum brigh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1520" y="758889"/>
            <a:ext cx="8640960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Фон: </a:t>
            </a:r>
          </a:p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https://kartinkin.net/uploads/posts/2022-02/1645029107_55-kartinkin-net-p-kot-leopold-kartinki-63.png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https://catherineasquithgallery.com/uploads/posts/2021-03/1614805094_138-p-fon-dlya-prezentatsii-detskii-sad-147.jpg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https://i.ytimg.com/vi/NLSukZ9KoV0/maxresdefault.jpg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Кот Леопольд:</a:t>
            </a:r>
          </a:p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http://andrey-eltsov.ru/wp-content/uploads/2019/08/Svetofor-deBHdr3F_7hyG_hymfhhdhd-dtnjajh-C%D0%92%D0%B5%D1%82%D0%BE%D1%84%D0%BE%D1%80-%D0%BA%D0%BE%D1%82-%D0%BB%D0%B5%D0%BE%D0%BF%D0%BE%D0%BB%D1%8C%D0%B42.gif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https://www.culture.ru/storage/images/4fd8cb31-1136-52b2-975d-c138ac45926a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золотая рыбка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https://chudo-prirody.com/uploads/posts/2021-08/1628420907_151-p-som-riba-zhivaya-foto-174.jpg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сом</a:t>
            </a:r>
          </a:p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https://polkilo.kz/image/cache/1500-945/data/5-Foto%20tovara/Ryba%20i%20moreproducty/Svezhaya%20i%20Svezhemorozhenya%20Ryba/shuka.jpg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щука</a:t>
            </a:r>
          </a:p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https://klev26.ru/wp-content/uploads/0/4/2/0422f1ec89cd37d105bbb90701764ac0.jpeg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вьюн</a:t>
            </a:r>
          </a:p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https://chudo-prirody.com/uploads/posts/2021-08/1628440612_161-p-karp-riba-zhivaya-foto-193.jpg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карп</a:t>
            </a:r>
          </a:p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https://cf2.ppt-online.org/files2/slide/8/82Lf1ehZkCIdBympnz6JTAOuxDalUGSwPXF5s7/slide-13.jpg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ёрш</a:t>
            </a:r>
          </a:p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https://otvet.imgsmail.ru/download/247350725_ec0739239a3ba0444fe5cc68468ed4a1_800.jpg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угорь</a:t>
            </a:r>
          </a:p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https://catherineasquithgallery.com/uploads/posts/2021-03/1614595462_7-p-kartinka-ribi-na-belom-fone-14.jpg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лещ</a:t>
            </a:r>
          </a:p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https://www.svtstatic.se/image-cms/svtse/1586243460/nyheter/lokalt/vastmanland/article26326770.svt/alternates/large/sandkrypare-jpg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пескарь</a:t>
            </a:r>
          </a:p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http://61detsad.ru/wp-content/uploads/2020/04/lin.jpg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линь</a:t>
            </a:r>
          </a:p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https://img-fotki.yandex.ru/get/9259/16969765.15a/0_7a7fa_381553e7_orig.png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судак</a:t>
            </a:r>
          </a:p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8"/>
              </a:rPr>
              <a:t>https://www.huntworld.ru/upload/iblock/130/igrushka_spi_ryba_sazan_antistress.jpeg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сазан</a:t>
            </a:r>
          </a:p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9"/>
              </a:rPr>
              <a:t>https://catherineasquithgallery.com/uploads/posts/2021-03/1614595487_25-p-kartinka-ribi-na-belom-fone-45.jpg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окунь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179512" y="188640"/>
            <a:ext cx="504056" cy="57600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2915816" y="188640"/>
            <a:ext cx="33123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Используемые источники: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094_138-p-fon-dlya-prezentatsii-detskii-sad-1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Svetofor-deBHdr3F_7hyG_hymfhhdhd-dtnjajh-CВетофор-кот-леопольд2.gif"/>
          <p:cNvPicPr>
            <a:picLocks noChangeAspect="1"/>
          </p:cNvPicPr>
          <p:nvPr/>
        </p:nvPicPr>
        <p:blipFill>
          <a:blip r:embed="rId4" cstate="print"/>
          <a:srcRect t="21650" b="6951"/>
          <a:stretch>
            <a:fillRect/>
          </a:stretch>
        </p:blipFill>
        <p:spPr>
          <a:xfrm>
            <a:off x="5333524" y="908720"/>
            <a:ext cx="3810476" cy="48965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1124744"/>
            <a:ext cx="475252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Ребята!</a:t>
            </a:r>
          </a:p>
          <a:p>
            <a:pPr algn="ctr"/>
            <a:r>
              <a:rPr lang="ru-RU" sz="28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вы знаете, что существует более </a:t>
            </a:r>
            <a:r>
              <a:rPr lang="ru-RU" sz="28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35</a:t>
            </a:r>
            <a:r>
              <a:rPr lang="ru-RU" sz="28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тысяч разных видов рыб. И в каждой из них есть что-то особенное, своя изюминка. </a:t>
            </a:r>
          </a:p>
          <a:p>
            <a:pPr algn="ctr"/>
            <a:r>
              <a:rPr lang="ru-RU" sz="28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Хотите об этом узнать? </a:t>
            </a:r>
          </a:p>
          <a:p>
            <a:pPr algn="ctr"/>
            <a:r>
              <a:rPr lang="ru-RU" sz="28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Тогда, айда со мной на реку!</a:t>
            </a:r>
            <a:endParaRPr lang="en-US" sz="2800" dirty="0" smtClean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чтоб улов удался, нам будет помогать золотая рыбка.</a:t>
            </a:r>
            <a:endParaRPr lang="ru-RU" sz="2800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4fd8cb31-1136-52b2-975d-c138ac45926a (1)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884368" y="5949280"/>
            <a:ext cx="983935" cy="673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уз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"/>
            <a:ext cx="9144000" cy="5123044"/>
          </a:xfrm>
          <a:prstGeom prst="rect">
            <a:avLst/>
          </a:prstGeom>
        </p:spPr>
      </p:pic>
      <p:sp>
        <p:nvSpPr>
          <p:cNvPr id="5" name="Пятиугольник 4"/>
          <p:cNvSpPr/>
          <p:nvPr/>
        </p:nvSpPr>
        <p:spPr>
          <a:xfrm>
            <a:off x="251520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сазан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5436096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судак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2843808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сом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4fd8cb31-1136-52b2-975d-c138ac45926a (1)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980553" y="5995364"/>
            <a:ext cx="983935" cy="673996"/>
          </a:xfrm>
          <a:prstGeom prst="rect">
            <a:avLst/>
          </a:prstGeom>
        </p:spPr>
      </p:pic>
      <p:pic>
        <p:nvPicPr>
          <p:cNvPr id="9" name="Рисунок 8" descr="1628420907_151-p-som-riba-zhivaya-foto-174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878" t="6951" r="13293" b="8001"/>
          <a:stretch>
            <a:fillRect/>
          </a:stretch>
        </p:blipFill>
        <p:spPr>
          <a:xfrm>
            <a:off x="755576" y="2788129"/>
            <a:ext cx="3600400" cy="265709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496" y="1365736"/>
            <a:ext cx="53285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Это самая большая речная рыба. Её называют санитаром водоёма, так как она поедает слабых и больных рыб. Главная её особенность – отсутствие чешуи.</a:t>
            </a:r>
            <a:endParaRPr lang="ru-RU" sz="2000" dirty="0">
              <a:solidFill>
                <a:srgbClr val="0000FF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ы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Всплес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maxresdefaul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"/>
            <a:ext cx="9144000" cy="5123044"/>
          </a:xfrm>
          <a:prstGeom prst="rect">
            <a:avLst/>
          </a:prstGeom>
        </p:spPr>
      </p:pic>
      <p:sp>
        <p:nvSpPr>
          <p:cNvPr id="10" name="Пятиугольник 9"/>
          <p:cNvSpPr/>
          <p:nvPr/>
        </p:nvSpPr>
        <p:spPr>
          <a:xfrm>
            <a:off x="251520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карась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5436096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угорь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2843808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вьюн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0422f1ec89cd37d105bbb90701764ac0.jpe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88" t="36000" r="12201" b="31800"/>
          <a:stretch>
            <a:fillRect/>
          </a:stretch>
        </p:blipFill>
        <p:spPr>
          <a:xfrm>
            <a:off x="88720" y="3645024"/>
            <a:ext cx="5256583" cy="1272647"/>
          </a:xfrm>
          <a:prstGeom prst="rect">
            <a:avLst/>
          </a:prstGeom>
        </p:spPr>
      </p:pic>
      <p:pic>
        <p:nvPicPr>
          <p:cNvPr id="14" name="Рисунок 13" descr="4fd8cb31-1136-52b2-975d-c138ac45926a (1)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980553" y="5995364"/>
            <a:ext cx="983935" cy="67399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5496" y="1405225"/>
            <a:ext cx="53285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Это рыба-барометр. Когда она чувствует перемену давления воздуха, то начинает метаться у поверхности воды и пищать.</a:t>
            </a:r>
            <a:endParaRPr lang="ru-RU" sz="2000" dirty="0">
              <a:solidFill>
                <a:srgbClr val="0000FF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ы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Всплес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maxresdefaul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"/>
            <a:ext cx="9144000" cy="5123044"/>
          </a:xfrm>
          <a:prstGeom prst="rect">
            <a:avLst/>
          </a:prstGeom>
        </p:spPr>
      </p:pic>
      <p:sp>
        <p:nvSpPr>
          <p:cNvPr id="10" name="Пятиугольник 9"/>
          <p:cNvSpPr/>
          <p:nvPr/>
        </p:nvSpPr>
        <p:spPr>
          <a:xfrm>
            <a:off x="251520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налим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2843808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сазан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5436096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карп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1628440612_161-p-karp-riba-zhivaya-foto-19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20" t="12995" r="1336" b="9310"/>
          <a:stretch>
            <a:fillRect/>
          </a:stretch>
        </p:blipFill>
        <p:spPr>
          <a:xfrm>
            <a:off x="467544" y="3284984"/>
            <a:ext cx="4106779" cy="2448272"/>
          </a:xfrm>
          <a:prstGeom prst="rect">
            <a:avLst/>
          </a:prstGeom>
        </p:spPr>
      </p:pic>
      <p:pic>
        <p:nvPicPr>
          <p:cNvPr id="15" name="Рисунок 14" descr="4fd8cb31-1136-52b2-975d-c138ac45926a (1)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980553" y="5995364"/>
            <a:ext cx="983935" cy="67399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496" y="1385481"/>
            <a:ext cx="48245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А эта рыба названа именем человека. Она вынослива, неприхотлива и всеядна, легко приживается в любом водоёме.</a:t>
            </a:r>
            <a:endParaRPr lang="ru-RU" sz="2000" dirty="0">
              <a:solidFill>
                <a:srgbClr val="0000FF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ы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Всплес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maxresdefaul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"/>
            <a:ext cx="9144000" cy="5123044"/>
          </a:xfrm>
          <a:prstGeom prst="rect">
            <a:avLst/>
          </a:prstGeom>
        </p:spPr>
      </p:pic>
      <p:sp>
        <p:nvSpPr>
          <p:cNvPr id="10" name="Пятиугольник 9"/>
          <p:cNvSpPr/>
          <p:nvPr/>
        </p:nvSpPr>
        <p:spPr>
          <a:xfrm>
            <a:off x="2843808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рыба-пила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5436096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рыба-меч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251520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ёрш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slide-1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626" t="39220" r="8472" b="14578"/>
          <a:stretch>
            <a:fillRect/>
          </a:stretch>
        </p:blipFill>
        <p:spPr>
          <a:xfrm>
            <a:off x="289924" y="3356992"/>
            <a:ext cx="4282076" cy="1809328"/>
          </a:xfrm>
          <a:prstGeom prst="rect">
            <a:avLst/>
          </a:prstGeom>
        </p:spPr>
      </p:pic>
      <p:pic>
        <p:nvPicPr>
          <p:cNvPr id="15" name="Рисунок 14" descr="4fd8cb31-1136-52b2-975d-c138ac45926a (1)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980553" y="5995364"/>
            <a:ext cx="983935" cy="67399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496" y="1385481"/>
            <a:ext cx="5328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Визитной карточкой этой маленькой пресноводной рыбки являются колючки. При любой опасности рыба топорщит своё оружие.</a:t>
            </a:r>
            <a:endParaRPr lang="ru-RU" sz="2000" dirty="0">
              <a:solidFill>
                <a:srgbClr val="0000FF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ы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Всплес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maxresdefaul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"/>
            <a:ext cx="9144000" cy="5123044"/>
          </a:xfrm>
          <a:prstGeom prst="rect">
            <a:avLst/>
          </a:prstGeom>
        </p:spPr>
      </p:pic>
      <p:sp>
        <p:nvSpPr>
          <p:cNvPr id="10" name="Пятиугольник 9"/>
          <p:cNvSpPr/>
          <p:nvPr/>
        </p:nvSpPr>
        <p:spPr>
          <a:xfrm>
            <a:off x="251520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окунь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2843808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форель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5436096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угорь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247350725_ec0739239a3ba0444fe5cc68468ed4a1_80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2" y="3356992"/>
            <a:ext cx="4248472" cy="1947216"/>
          </a:xfrm>
          <a:prstGeom prst="rect">
            <a:avLst/>
          </a:prstGeom>
        </p:spPr>
      </p:pic>
      <p:pic>
        <p:nvPicPr>
          <p:cNvPr id="15" name="Рисунок 14" descr="4fd8cb31-1136-52b2-975d-c138ac45926a (1)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980553" y="5995364"/>
            <a:ext cx="983935" cy="67399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496" y="1385481"/>
            <a:ext cx="53285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Эта рыба похожа на змею. Она очень подвижная и ловкая, способна выходить из воды и переползать в другой водоём.</a:t>
            </a:r>
            <a:endParaRPr lang="ru-RU" sz="2000" dirty="0">
              <a:solidFill>
                <a:srgbClr val="0000FF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ы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Всплес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maxresdefaul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"/>
            <a:ext cx="9144000" cy="5123044"/>
          </a:xfrm>
          <a:prstGeom prst="rect">
            <a:avLst/>
          </a:prstGeom>
        </p:spPr>
      </p:pic>
      <p:sp>
        <p:nvSpPr>
          <p:cNvPr id="10" name="Пятиугольник 9"/>
          <p:cNvSpPr/>
          <p:nvPr/>
        </p:nvSpPr>
        <p:spPr>
          <a:xfrm>
            <a:off x="251520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плотва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5436096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карась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2843808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лещ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1614595462_7-p-kartinka-ribi-na-belom-fone-14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3953" t="16087" r="5569" b="20601"/>
          <a:stretch>
            <a:fillRect/>
          </a:stretch>
        </p:blipFill>
        <p:spPr>
          <a:xfrm>
            <a:off x="827584" y="3356992"/>
            <a:ext cx="3816424" cy="1889543"/>
          </a:xfrm>
          <a:prstGeom prst="rect">
            <a:avLst/>
          </a:prstGeom>
        </p:spPr>
      </p:pic>
      <p:pic>
        <p:nvPicPr>
          <p:cNvPr id="15" name="Рисунок 14" descr="4fd8cb31-1136-52b2-975d-c138ac45926a (1)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980553" y="5995364"/>
            <a:ext cx="983935" cy="67399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496" y="1365736"/>
            <a:ext cx="53285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Эта рыба, набрав полный рот воды, выбрасывает её сильной струёй в ил, при этом размывая его. А затем кормится: подбирает из ила разные личинки.</a:t>
            </a:r>
            <a:endParaRPr lang="ru-RU" sz="2000" dirty="0">
              <a:solidFill>
                <a:srgbClr val="0000FF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ы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Всплес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maxresdefaul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"/>
            <a:ext cx="9144000" cy="5123044"/>
          </a:xfrm>
          <a:prstGeom prst="rect">
            <a:avLst/>
          </a:prstGeom>
        </p:spPr>
      </p:pic>
      <p:sp>
        <p:nvSpPr>
          <p:cNvPr id="10" name="Пятиугольник 9"/>
          <p:cNvSpPr/>
          <p:nvPr/>
        </p:nvSpPr>
        <p:spPr>
          <a:xfrm>
            <a:off x="2843808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язь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5436096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омуль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251520" y="5589240"/>
            <a:ext cx="2376264" cy="648072"/>
          </a:xfrm>
          <a:prstGeom prst="homePlate">
            <a:avLst/>
          </a:prstGeom>
          <a:ln w="28575">
            <a:solidFill>
              <a:srgbClr val="00F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пескарь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sandkrypare-jpg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082" b="19017"/>
          <a:stretch>
            <a:fillRect/>
          </a:stretch>
        </p:blipFill>
        <p:spPr>
          <a:xfrm>
            <a:off x="755576" y="3645024"/>
            <a:ext cx="4605261" cy="1553297"/>
          </a:xfrm>
          <a:prstGeom prst="rect">
            <a:avLst/>
          </a:prstGeom>
        </p:spPr>
      </p:pic>
      <p:pic>
        <p:nvPicPr>
          <p:cNvPr id="15" name="Рисунок 14" descr="4fd8cb31-1136-52b2-975d-c138ac45926a (1)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980553" y="5995364"/>
            <a:ext cx="983935" cy="67399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496" y="1385481"/>
            <a:ext cx="5328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В знойную жару эта рыба делает стоянку у камней, находясь в неподвижном состоянии. Может обитать и в солёной воде.</a:t>
            </a:r>
            <a:endParaRPr lang="ru-RU" sz="2000" dirty="0">
              <a:solidFill>
                <a:srgbClr val="0000FF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ы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Всплес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491</Words>
  <Application>Microsoft Office PowerPoint</Application>
  <PresentationFormat>Экран (4:3)</PresentationFormat>
  <Paragraphs>80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80</cp:revision>
  <dcterms:created xsi:type="dcterms:W3CDTF">2022-07-20T10:44:08Z</dcterms:created>
  <dcterms:modified xsi:type="dcterms:W3CDTF">2022-11-01T16:34:00Z</dcterms:modified>
</cp:coreProperties>
</file>