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319" r:id="rId4"/>
    <p:sldId id="320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33" r:id="rId18"/>
    <p:sldId id="334" r:id="rId19"/>
    <p:sldId id="335" r:id="rId20"/>
    <p:sldId id="336" r:id="rId21"/>
    <p:sldId id="337" r:id="rId22"/>
    <p:sldId id="338" r:id="rId23"/>
    <p:sldId id="339" r:id="rId24"/>
    <p:sldId id="340" r:id="rId25"/>
    <p:sldId id="341" r:id="rId26"/>
    <p:sldId id="342" r:id="rId27"/>
    <p:sldId id="343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628"/>
    <a:srgbClr val="351413"/>
    <a:srgbClr val="460046"/>
    <a:srgbClr val="FF3300"/>
    <a:srgbClr val="642F04"/>
    <a:srgbClr val="212911"/>
    <a:srgbClr val="1A210D"/>
    <a:srgbClr val="800080"/>
    <a:srgbClr val="AE5DFF"/>
    <a:srgbClr val="D4D3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36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049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929720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1099969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9254128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7822863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050472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0354169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3550647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5699532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020536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5154544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901995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985007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62911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5557852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833902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2322815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0442315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1546581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7422297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789846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917715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364084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6660721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8253338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6298404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3504102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198232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8.xml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audio" Target="../media/audio1.wav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11" Type="http://schemas.openxmlformats.org/officeDocument/2006/relationships/image" Target="../media/image27.png"/><Relationship Id="rId5" Type="http://schemas.openxmlformats.org/officeDocument/2006/relationships/image" Target="../media/image16.png"/><Relationship Id="rId10" Type="http://schemas.openxmlformats.org/officeDocument/2006/relationships/image" Target="../media/image26.png"/><Relationship Id="rId4" Type="http://schemas.openxmlformats.org/officeDocument/2006/relationships/image" Target="../media/image1.jpeg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audio" Target="../media/audio1.wav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16.png"/><Relationship Id="rId4" Type="http://schemas.openxmlformats.org/officeDocument/2006/relationships/image" Target="../media/image1.jpeg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audio" Target="../media/audio1.wav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16.png"/><Relationship Id="rId4" Type="http://schemas.openxmlformats.org/officeDocument/2006/relationships/image" Target="../media/image1.jpeg"/><Relationship Id="rId9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6.png"/><Relationship Id="rId3" Type="http://schemas.openxmlformats.org/officeDocument/2006/relationships/slideLayout" Target="../slideLayouts/slideLayout7.xml"/><Relationship Id="rId7" Type="http://schemas.openxmlformats.org/officeDocument/2006/relationships/slide" Target="slide2.xml"/><Relationship Id="rId12" Type="http://schemas.openxmlformats.org/officeDocument/2006/relationships/image" Target="../media/image3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0.jpeg"/><Relationship Id="rId11" Type="http://schemas.openxmlformats.org/officeDocument/2006/relationships/image" Target="../media/image33.gif"/><Relationship Id="rId5" Type="http://schemas.openxmlformats.org/officeDocument/2006/relationships/audio" Target="../media/audio1.wav"/><Relationship Id="rId10" Type="http://schemas.openxmlformats.org/officeDocument/2006/relationships/image" Target="../media/image32.png"/><Relationship Id="rId4" Type="http://schemas.openxmlformats.org/officeDocument/2006/relationships/notesSlide" Target="../notesSlides/notesSlide13.xml"/><Relationship Id="rId9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image" Target="../media/image3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6.png"/><Relationship Id="rId12" Type="http://schemas.openxmlformats.org/officeDocument/2006/relationships/image" Target="../media/image33.gif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30.jpeg"/><Relationship Id="rId11" Type="http://schemas.openxmlformats.org/officeDocument/2006/relationships/image" Target="../media/image32.png"/><Relationship Id="rId5" Type="http://schemas.openxmlformats.org/officeDocument/2006/relationships/audio" Target="../media/audio1.wav"/><Relationship Id="rId10" Type="http://schemas.openxmlformats.org/officeDocument/2006/relationships/image" Target="../media/image31.png"/><Relationship Id="rId4" Type="http://schemas.openxmlformats.org/officeDocument/2006/relationships/notesSlide" Target="../notesSlides/notesSlide14.xml"/><Relationship Id="rId9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image" Target="../media/image3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6.png"/><Relationship Id="rId12" Type="http://schemas.openxmlformats.org/officeDocument/2006/relationships/image" Target="../media/image33.gif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30.jpeg"/><Relationship Id="rId11" Type="http://schemas.openxmlformats.org/officeDocument/2006/relationships/image" Target="../media/image32.png"/><Relationship Id="rId5" Type="http://schemas.openxmlformats.org/officeDocument/2006/relationships/audio" Target="../media/audio1.wav"/><Relationship Id="rId10" Type="http://schemas.openxmlformats.org/officeDocument/2006/relationships/image" Target="../media/image31.png"/><Relationship Id="rId4" Type="http://schemas.openxmlformats.org/officeDocument/2006/relationships/notesSlide" Target="../notesSlides/notesSlide15.xml"/><Relationship Id="rId9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image" Target="../media/image3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6.png"/><Relationship Id="rId12" Type="http://schemas.openxmlformats.org/officeDocument/2006/relationships/image" Target="../media/image33.gif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30.jpeg"/><Relationship Id="rId11" Type="http://schemas.openxmlformats.org/officeDocument/2006/relationships/image" Target="../media/image32.png"/><Relationship Id="rId5" Type="http://schemas.openxmlformats.org/officeDocument/2006/relationships/audio" Target="../media/audio1.wav"/><Relationship Id="rId10" Type="http://schemas.openxmlformats.org/officeDocument/2006/relationships/image" Target="../media/image31.png"/><Relationship Id="rId4" Type="http://schemas.openxmlformats.org/officeDocument/2006/relationships/notesSlide" Target="../notesSlides/notesSlide16.xml"/><Relationship Id="rId9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image" Target="../media/image3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6.png"/><Relationship Id="rId12" Type="http://schemas.openxmlformats.org/officeDocument/2006/relationships/image" Target="../media/image33.gif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30.jpeg"/><Relationship Id="rId11" Type="http://schemas.openxmlformats.org/officeDocument/2006/relationships/image" Target="../media/image32.png"/><Relationship Id="rId5" Type="http://schemas.openxmlformats.org/officeDocument/2006/relationships/audio" Target="../media/audio1.wav"/><Relationship Id="rId10" Type="http://schemas.openxmlformats.org/officeDocument/2006/relationships/image" Target="../media/image31.png"/><Relationship Id="rId4" Type="http://schemas.openxmlformats.org/officeDocument/2006/relationships/notesSlide" Target="../notesSlides/notesSlide17.xml"/><Relationship Id="rId9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audio" Target="../media/audio1.wav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image" Target="../media/image2.jpeg"/><Relationship Id="rId9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16.png"/><Relationship Id="rId3" Type="http://schemas.openxmlformats.org/officeDocument/2006/relationships/audio" Target="../media/audio1.wav"/><Relationship Id="rId7" Type="http://schemas.openxmlformats.org/officeDocument/2006/relationships/image" Target="../media/image35.png"/><Relationship Id="rId12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40.png"/><Relationship Id="rId5" Type="http://schemas.openxmlformats.org/officeDocument/2006/relationships/slide" Target="slide2.xml"/><Relationship Id="rId10" Type="http://schemas.openxmlformats.org/officeDocument/2006/relationships/image" Target="../media/image39.gif"/><Relationship Id="rId4" Type="http://schemas.openxmlformats.org/officeDocument/2006/relationships/image" Target="../media/image2.jpeg"/><Relationship Id="rId9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26" Type="http://schemas.openxmlformats.org/officeDocument/2006/relationships/slide" Target="slide25.xml"/><Relationship Id="rId3" Type="http://schemas.openxmlformats.org/officeDocument/2006/relationships/image" Target="../media/image2.jpeg"/><Relationship Id="rId21" Type="http://schemas.openxmlformats.org/officeDocument/2006/relationships/slide" Target="slide20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5" Type="http://schemas.openxmlformats.org/officeDocument/2006/relationships/slide" Target="slide24.xml"/><Relationship Id="rId3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29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24" Type="http://schemas.openxmlformats.org/officeDocument/2006/relationships/slide" Target="slide23.xml"/><Relationship Id="rId32" Type="http://schemas.openxmlformats.org/officeDocument/2006/relationships/image" Target="../media/image11.png"/><Relationship Id="rId5" Type="http://schemas.openxmlformats.org/officeDocument/2006/relationships/slide" Target="slide4.xml"/><Relationship Id="rId15" Type="http://schemas.openxmlformats.org/officeDocument/2006/relationships/slide" Target="slide14.xml"/><Relationship Id="rId23" Type="http://schemas.openxmlformats.org/officeDocument/2006/relationships/slide" Target="slide22.xml"/><Relationship Id="rId28" Type="http://schemas.openxmlformats.org/officeDocument/2006/relationships/slide" Target="slide27.xml"/><Relationship Id="rId10" Type="http://schemas.openxmlformats.org/officeDocument/2006/relationships/slide" Target="slide9.xml"/><Relationship Id="rId19" Type="http://schemas.openxmlformats.org/officeDocument/2006/relationships/slide" Target="slide18.xml"/><Relationship Id="rId31" Type="http://schemas.openxmlformats.org/officeDocument/2006/relationships/image" Target="../media/image10.png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Relationship Id="rId22" Type="http://schemas.openxmlformats.org/officeDocument/2006/relationships/slide" Target="slide21.xml"/><Relationship Id="rId27" Type="http://schemas.openxmlformats.org/officeDocument/2006/relationships/slide" Target="slide26.xml"/><Relationship Id="rId30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gif"/><Relationship Id="rId13" Type="http://schemas.openxmlformats.org/officeDocument/2006/relationships/image" Target="../media/image38.png"/><Relationship Id="rId3" Type="http://schemas.openxmlformats.org/officeDocument/2006/relationships/audio" Target="../media/audio1.wav"/><Relationship Id="rId7" Type="http://schemas.openxmlformats.org/officeDocument/2006/relationships/image" Target="../media/image35.png"/><Relationship Id="rId12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44.png"/><Relationship Id="rId5" Type="http://schemas.openxmlformats.org/officeDocument/2006/relationships/slide" Target="slide2.xml"/><Relationship Id="rId15" Type="http://schemas.openxmlformats.org/officeDocument/2006/relationships/image" Target="../media/image47.png"/><Relationship Id="rId10" Type="http://schemas.openxmlformats.org/officeDocument/2006/relationships/image" Target="../media/image40.png"/><Relationship Id="rId4" Type="http://schemas.openxmlformats.org/officeDocument/2006/relationships/image" Target="../media/image2.jpeg"/><Relationship Id="rId9" Type="http://schemas.openxmlformats.org/officeDocument/2006/relationships/image" Target="../media/image43.gif"/><Relationship Id="rId14" Type="http://schemas.openxmlformats.org/officeDocument/2006/relationships/image" Target="../media/image46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16.png"/><Relationship Id="rId3" Type="http://schemas.openxmlformats.org/officeDocument/2006/relationships/audio" Target="../media/audio1.wav"/><Relationship Id="rId7" Type="http://schemas.openxmlformats.org/officeDocument/2006/relationships/image" Target="../media/image35.png"/><Relationship Id="rId12" Type="http://schemas.openxmlformats.org/officeDocument/2006/relationships/image" Target="../media/image46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51.gif"/><Relationship Id="rId5" Type="http://schemas.openxmlformats.org/officeDocument/2006/relationships/slide" Target="slide2.xml"/><Relationship Id="rId10" Type="http://schemas.openxmlformats.org/officeDocument/2006/relationships/image" Target="../media/image50.gif"/><Relationship Id="rId4" Type="http://schemas.openxmlformats.org/officeDocument/2006/relationships/image" Target="../media/image2.jpeg"/><Relationship Id="rId9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audio" Target="../media/audio1.wav"/><Relationship Id="rId7" Type="http://schemas.openxmlformats.org/officeDocument/2006/relationships/image" Target="../media/image35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46.gif"/><Relationship Id="rId5" Type="http://schemas.openxmlformats.org/officeDocument/2006/relationships/slide" Target="slide2.xml"/><Relationship Id="rId10" Type="http://schemas.openxmlformats.org/officeDocument/2006/relationships/image" Target="../media/image53.png"/><Relationship Id="rId4" Type="http://schemas.openxmlformats.org/officeDocument/2006/relationships/image" Target="../media/image2.jpeg"/><Relationship Id="rId9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1.wav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1.wav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1.wav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1.wav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1.wav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image" Target="../media/image30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ped-kopilka.ru/blogs/irina-klimova/viktorina-osenie-denki-dlja-mladshih-shkolnikov.html" TargetMode="External"/><Relationship Id="rId13" Type="http://schemas.openxmlformats.org/officeDocument/2006/relationships/hyperlink" Target="http://s7.directupload.net/images/131115/uatvm74m.png" TargetMode="External"/><Relationship Id="rId18" Type="http://schemas.openxmlformats.org/officeDocument/2006/relationships/hyperlink" Target="http://madou10com.ucoz.ru/kartinki/apogoda-41.gif" TargetMode="External"/><Relationship Id="rId26" Type="http://schemas.openxmlformats.org/officeDocument/2006/relationships/hyperlink" Target="http://rebus1.com/pictures/deti/p.gif" TargetMode="External"/><Relationship Id="rId39" Type="http://schemas.openxmlformats.org/officeDocument/2006/relationships/hyperlink" Target="http://img-fotki.yandex.ru/get/9493/16969765.17a/0_7bebb_ac4639d4_orig.png" TargetMode="External"/><Relationship Id="rId3" Type="http://schemas.openxmlformats.org/officeDocument/2006/relationships/image" Target="../media/image55.png"/><Relationship Id="rId21" Type="http://schemas.openxmlformats.org/officeDocument/2006/relationships/hyperlink" Target="http://img-fotki.yandex.ru/get/6431/47407354.b90/0_11bca1_bb0a9ec4_orig.png" TargetMode="External"/><Relationship Id="rId34" Type="http://schemas.openxmlformats.org/officeDocument/2006/relationships/hyperlink" Target="http://rebus1.com/pictures/deti/h.gif" TargetMode="External"/><Relationship Id="rId42" Type="http://schemas.openxmlformats.org/officeDocument/2006/relationships/hyperlink" Target="http://logotipka.ru/images/stories/skachat_img/znaki_bukvy_cifry/1_6.png" TargetMode="External"/><Relationship Id="rId7" Type="http://schemas.openxmlformats.org/officeDocument/2006/relationships/hyperlink" Target="http://shkolabuduschego.ru/viktorina/osen.htm" TargetMode="External"/><Relationship Id="rId12" Type="http://schemas.openxmlformats.org/officeDocument/2006/relationships/hyperlink" Target="http://img0.liveinternet.ru/images/attach/c/6/91/701/91701914_mushroom_6.png" TargetMode="External"/><Relationship Id="rId17" Type="http://schemas.openxmlformats.org/officeDocument/2006/relationships/hyperlink" Target="http://detidom.ucoz.ru/dozhd_iz_oblaka.gif" TargetMode="External"/><Relationship Id="rId25" Type="http://schemas.openxmlformats.org/officeDocument/2006/relationships/hyperlink" Target="http://rebus1.com/pictures/deti/ja.gif" TargetMode="External"/><Relationship Id="rId33" Type="http://schemas.openxmlformats.org/officeDocument/2006/relationships/hyperlink" Target="http://rebus1.com/pictures/453.jpg" TargetMode="External"/><Relationship Id="rId38" Type="http://schemas.openxmlformats.org/officeDocument/2006/relationships/hyperlink" Target="http://cs622524.vk.me/v622524201/6b68/1PDmC-y9S8g.jpg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://www.playcast.ru/uploads/2015/08/08/14614381.png" TargetMode="External"/><Relationship Id="rId20" Type="http://schemas.openxmlformats.org/officeDocument/2006/relationships/hyperlink" Target="http://myltik-fan.ru/uploads/posts/2013-10/thumbs/1380956699_5.jpg" TargetMode="External"/><Relationship Id="rId29" Type="http://schemas.openxmlformats.org/officeDocument/2006/relationships/hyperlink" Target="http://rebus1.com/pictures/deti/mgk_znak.gif" TargetMode="External"/><Relationship Id="rId41" Type="http://schemas.openxmlformats.org/officeDocument/2006/relationships/hyperlink" Target="http://logotipka.ru/images/stories/skachat_img/znaki_bukvy_cifry/3_6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tskiy-saytik.ru/vremena-goda-dlya-detey/osen/zagadki-pro-osen-dlya-detey.html" TargetMode="External"/><Relationship Id="rId11" Type="http://schemas.openxmlformats.org/officeDocument/2006/relationships/hyperlink" Target="http://s9.images.xmagazin.hu/2014/02/02/13/33/www.tvn.hu_ab941eb434baa22c92ef4bdd08b23c4f.png" TargetMode="External"/><Relationship Id="rId24" Type="http://schemas.openxmlformats.org/officeDocument/2006/relationships/hyperlink" Target="http://rebus1.com/pictures/125.jpg" TargetMode="External"/><Relationship Id="rId32" Type="http://schemas.openxmlformats.org/officeDocument/2006/relationships/hyperlink" Target="http://rebus1.com/pictures/736.jpg" TargetMode="External"/><Relationship Id="rId37" Type="http://schemas.openxmlformats.org/officeDocument/2006/relationships/hyperlink" Target="http://ped-kopilka.ru/upload/blogs/3499_e3d2adf61978449026c428e57df03810.png.jpg" TargetMode="External"/><Relationship Id="rId40" Type="http://schemas.openxmlformats.org/officeDocument/2006/relationships/hyperlink" Target="http://img-fotki.yandex.ru/get/4708/101695605.7d4/0_8164b_c2579243_XL.jpg" TargetMode="External"/><Relationship Id="rId5" Type="http://schemas.openxmlformats.org/officeDocument/2006/relationships/hyperlink" Target="http://eti-deti.com/zagadki-pro-osen/" TargetMode="External"/><Relationship Id="rId15" Type="http://schemas.openxmlformats.org/officeDocument/2006/relationships/hyperlink" Target="http://www.playcast.ru/uploads/2014/09/24/9956403.png" TargetMode="External"/><Relationship Id="rId23" Type="http://schemas.openxmlformats.org/officeDocument/2006/relationships/hyperlink" Target="http://rebus1.com/pictures/309.jpg" TargetMode="External"/><Relationship Id="rId28" Type="http://schemas.openxmlformats.org/officeDocument/2006/relationships/hyperlink" Target="http://rebus1.com/pictures/deti/jo.gif" TargetMode="External"/><Relationship Id="rId36" Type="http://schemas.openxmlformats.org/officeDocument/2006/relationships/hyperlink" Target="http://rebus1.com/pictures/718.jpg" TargetMode="External"/><Relationship Id="rId10" Type="http://schemas.openxmlformats.org/officeDocument/2006/relationships/hyperlink" Target="http://s1.postimg.org/xs9lg5gj3/forun_eylemce_dekor_png_883.png" TargetMode="External"/><Relationship Id="rId19" Type="http://schemas.openxmlformats.org/officeDocument/2006/relationships/hyperlink" Target="http://desktopwallpapers.org.ua/download.php?img=201302/1024x600/desktopwallpapers.org.ua-24696.jpg" TargetMode="External"/><Relationship Id="rId31" Type="http://schemas.openxmlformats.org/officeDocument/2006/relationships/hyperlink" Target="http://rebus1.com/pictures/etc/koma1.jpg" TargetMode="External"/><Relationship Id="rId44" Type="http://schemas.openxmlformats.org/officeDocument/2006/relationships/hyperlink" Target="http://fs00.infourok.ru/images/doc/203/231320/hello_html_b5fd137.png" TargetMode="External"/><Relationship Id="rId4" Type="http://schemas.openxmlformats.org/officeDocument/2006/relationships/hyperlink" Target="http://elenaranko.ucoz.ru/" TargetMode="External"/><Relationship Id="rId9" Type="http://schemas.openxmlformats.org/officeDocument/2006/relationships/hyperlink" Target="http://cdn5.imgbb.ru/user/94/949075/201409/997cc28554ebb037f8215347a60a3ece.png" TargetMode="External"/><Relationship Id="rId14" Type="http://schemas.openxmlformats.org/officeDocument/2006/relationships/hyperlink" Target="http://www.yrok.net.ua/_ld/29/08412054.png" TargetMode="External"/><Relationship Id="rId22" Type="http://schemas.openxmlformats.org/officeDocument/2006/relationships/hyperlink" Target="http://wdesk.ru/_ph/22/2/137123817.gif?1434224450" TargetMode="External"/><Relationship Id="rId27" Type="http://schemas.openxmlformats.org/officeDocument/2006/relationships/hyperlink" Target="http://rebus1.com/pictures/deti/l.gif" TargetMode="External"/><Relationship Id="rId30" Type="http://schemas.openxmlformats.org/officeDocument/2006/relationships/hyperlink" Target="http://rebus1.com/pictures/652.jpg" TargetMode="External"/><Relationship Id="rId35" Type="http://schemas.openxmlformats.org/officeDocument/2006/relationships/hyperlink" Target="http://rebus1.com/pictures/343.jpg" TargetMode="External"/><Relationship Id="rId43" Type="http://schemas.openxmlformats.org/officeDocument/2006/relationships/hyperlink" Target="http://brr-klt.sch.b-edu.ru/files/009.pn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1.wav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image" Target="../media/image13.jpe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1.wav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image" Target="../media/image13.jpeg"/><Relationship Id="rId9" Type="http://schemas.openxmlformats.org/officeDocument/2006/relationships/image" Target="../media/image18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audio" Target="../media/audio1.wav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16.png"/><Relationship Id="rId4" Type="http://schemas.openxmlformats.org/officeDocument/2006/relationships/image" Target="../media/image13.jpeg"/><Relationship Id="rId9" Type="http://schemas.openxmlformats.org/officeDocument/2006/relationships/image" Target="../media/image19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1.wav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image" Target="../media/image13.jpe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audio" Target="../media/audio1.wav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16.png"/><Relationship Id="rId4" Type="http://schemas.openxmlformats.org/officeDocument/2006/relationships/image" Target="../media/image13.jpe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audio" Target="../media/audio1.wav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16.png"/><Relationship Id="rId4" Type="http://schemas.openxmlformats.org/officeDocument/2006/relationships/image" Target="../media/image1.jpe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audio" Target="../media/audio1.wav"/><Relationship Id="rId7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16.png"/><Relationship Id="rId4" Type="http://schemas.openxmlformats.org/officeDocument/2006/relationships/image" Target="../media/image1.jpe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7083" y="2050722"/>
            <a:ext cx="4593059" cy="470788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0584" y="1066023"/>
            <a:ext cx="5378424" cy="3096344"/>
          </a:xfrm>
          <a:prstGeom prst="rect">
            <a:avLst/>
          </a:prstGeom>
        </p:spPr>
      </p:pic>
      <p:pic>
        <p:nvPicPr>
          <p:cNvPr id="11" name="Рисунок 10" descr="Рисунок18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91680" y="6237312"/>
            <a:ext cx="1606332" cy="360040"/>
          </a:xfrm>
          <a:prstGeom prst="rect">
            <a:avLst/>
          </a:prstGeom>
        </p:spPr>
      </p:pic>
      <p:pic>
        <p:nvPicPr>
          <p:cNvPr id="12" name="Рисунок 11" descr="Рисунок19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68144" y="6237312"/>
            <a:ext cx="2700300" cy="36004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23728" y="260648"/>
            <a:ext cx="6768752" cy="44319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Интерактивная игра</a:t>
            </a:r>
          </a:p>
          <a:p>
            <a:pPr algn="ctr"/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600" b="1" cap="none" spc="50" dirty="0" smtClean="0">
                <a:ln w="11430"/>
                <a:solidFill>
                  <a:srgbClr val="46004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 </a:t>
            </a:r>
          </a:p>
          <a:p>
            <a:pPr algn="ctr"/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Елена\Desktop\Безимени-1.png"/>
          <p:cNvPicPr>
            <a:picLocks noChangeAspect="1" noChangeArrowheads="1"/>
          </p:cNvPicPr>
          <p:nvPr/>
        </p:nvPicPr>
        <p:blipFill>
          <a:blip r:embed="rId10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7099" y="1500855"/>
            <a:ext cx="1174526" cy="2160240"/>
          </a:xfrm>
          <a:prstGeom prst="rect">
            <a:avLst/>
          </a:prstGeom>
          <a:noFill/>
        </p:spPr>
      </p:pic>
      <p:pic>
        <p:nvPicPr>
          <p:cNvPr id="8" name="Picture 2" descr="C:\Users\Елена\Desktop\Безимени-1.png"/>
          <p:cNvPicPr>
            <a:picLocks noChangeAspect="1" noChangeArrowheads="1"/>
          </p:cNvPicPr>
          <p:nvPr/>
        </p:nvPicPr>
        <p:blipFill>
          <a:blip r:embed="rId10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937130" y="1450624"/>
            <a:ext cx="1174526" cy="2160240"/>
          </a:xfrm>
          <a:prstGeom prst="rect">
            <a:avLst/>
          </a:prstGeom>
          <a:noFill/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500102" y="4086237"/>
            <a:ext cx="606834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ru-RU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В</a:t>
            </a:r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ыполнила:  учитель </a:t>
            </a:r>
            <a:r>
              <a:rPr lang="ru-RU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начальных классов </a:t>
            </a:r>
            <a:endParaRPr lang="ru-RU" sz="2400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/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МБОУ </a:t>
            </a:r>
            <a:r>
              <a:rPr lang="ru-RU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Сметанинская</a:t>
            </a:r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СШ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Гурская О.В.</a:t>
            </a:r>
            <a:endParaRPr lang="ru-RU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828530" y="5031417"/>
            <a:ext cx="40324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Октябрь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011754" y="2133838"/>
            <a:ext cx="410445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0F0628"/>
                </a:solidFill>
                <a:latin typeface="Georgia" pitchFamily="18" charset="0"/>
              </a:rPr>
              <a:t>Самый </a:t>
            </a: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продолжительный осенний </a:t>
            </a:r>
            <a:r>
              <a:rPr lang="ru-RU" sz="2800" b="1" dirty="0" smtClean="0">
                <a:solidFill>
                  <a:srgbClr val="0F0628"/>
                </a:solidFill>
                <a:latin typeface="Georgia" pitchFamily="18" charset="0"/>
              </a:rPr>
              <a:t>месяц?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5" cstate="email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ОСЕННИЙ МАРАФОН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322" y="4205718"/>
            <a:ext cx="2596248" cy="25962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449304"/>
            <a:ext cx="4674891" cy="333085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6099" y="2638909"/>
            <a:ext cx="1090811" cy="109081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9851" y="2638908"/>
            <a:ext cx="1054925" cy="105492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747570" y="4911342"/>
            <a:ext cx="47525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День Знаний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223628" y="2346555"/>
            <a:ext cx="396044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0F0628"/>
                </a:solidFill>
                <a:latin typeface="Georgia" pitchFamily="18" charset="0"/>
              </a:rPr>
              <a:t>Какой </a:t>
            </a: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праздник отмечают в первый осенний день? </a:t>
            </a:r>
            <a:endParaRPr lang="ru-RU" sz="2800" b="1" dirty="0" smtClean="0">
              <a:solidFill>
                <a:srgbClr val="0F0628"/>
              </a:solidFill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5" cstate="email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ОСЕННИЙ МАРАФОН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322" y="4205718"/>
            <a:ext cx="2596248" cy="259624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068" y="1513761"/>
            <a:ext cx="3854825" cy="272053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376439" y="5149899"/>
            <a:ext cx="43204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Сбор грибов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284084" y="1988557"/>
            <a:ext cx="453650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0F0628"/>
                </a:solidFill>
                <a:latin typeface="Georgia" pitchFamily="18" charset="0"/>
              </a:rPr>
              <a:t>Когда </a:t>
            </a: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говорят: «</a:t>
            </a:r>
            <a:r>
              <a:rPr lang="ru-RU" sz="2800" b="1" dirty="0" smtClean="0">
                <a:solidFill>
                  <a:srgbClr val="0F0628"/>
                </a:solidFill>
                <a:latin typeface="Georgia" pitchFamily="18" charset="0"/>
              </a:rPr>
              <a:t>Пошёл </a:t>
            </a: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на тихую охоту», что имеют ввиду? </a:t>
            </a:r>
            <a:endParaRPr lang="ru-RU" sz="2800" b="1" dirty="0" smtClean="0">
              <a:solidFill>
                <a:srgbClr val="0F0628"/>
              </a:solidFill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5" cstate="email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ОСЕННИЙ МАРАФОН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322" y="4205718"/>
            <a:ext cx="2596248" cy="259624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2919" y="1417176"/>
            <a:ext cx="3368476" cy="295864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173161" y="4811056"/>
            <a:ext cx="74168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«</a:t>
            </a:r>
            <a:r>
              <a:rPr lang="ru-RU" sz="3600" b="1" i="1" dirty="0">
                <a:solidFill>
                  <a:srgbClr val="FF0000"/>
                </a:solidFill>
                <a:latin typeface="Georgia" pitchFamily="18" charset="0"/>
              </a:rPr>
              <a:t>Скворушка прощается»</a:t>
            </a:r>
            <a:endParaRPr lang="ru-RU" sz="3600" b="1" i="1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267744" y="1314346"/>
            <a:ext cx="41278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0F0628"/>
                </a:solidFill>
                <a:latin typeface="Georgia" pitchFamily="18" charset="0"/>
              </a:rPr>
              <a:t>Назови песню.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МУЗЫКА ОСЕНИ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дом-6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359" y="5467014"/>
            <a:ext cx="6127576" cy="14631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315200"/>
            <a:ext cx="3461285" cy="189505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4734" y="2559823"/>
            <a:ext cx="899716" cy="1405807"/>
          </a:xfrm>
          <a:prstGeom prst="rect">
            <a:avLst/>
          </a:prstGeom>
        </p:spPr>
      </p:pic>
      <p:pic>
        <p:nvPicPr>
          <p:cNvPr id="3" name="И.Смирнова - Осень постучалась к нам (-) [mobilmusic.ru]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2293108" y="3585172"/>
            <a:ext cx="616989" cy="616989"/>
          </a:xfrm>
          <a:prstGeom prst="rect">
            <a:avLst/>
          </a:prstGeom>
        </p:spPr>
      </p:pic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1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267744" y="4725913"/>
            <a:ext cx="5400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«Ах, какая осень!»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7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МУЗЫКА ОСЕНИ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359" y="5467014"/>
            <a:ext cx="6127576" cy="1463114"/>
          </a:xfrm>
          <a:prstGeom prst="rect">
            <a:avLst/>
          </a:prstGeom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267744" y="1314346"/>
            <a:ext cx="41278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0F0628"/>
                </a:solidFill>
                <a:latin typeface="Georgia" pitchFamily="18" charset="0"/>
              </a:rPr>
              <a:t>Назови песню.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315200"/>
            <a:ext cx="3461285" cy="189505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4734" y="2559823"/>
            <a:ext cx="899716" cy="1405807"/>
          </a:xfrm>
          <a:prstGeom prst="rect">
            <a:avLst/>
          </a:prstGeom>
        </p:spPr>
      </p:pic>
      <p:pic>
        <p:nvPicPr>
          <p:cNvPr id="2" name="З. Роот - Ах, какая осень (-) [mobilmusic.ru]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296803" y="3553684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5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83568" y="4691180"/>
            <a:ext cx="828091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i="1" dirty="0">
                <a:solidFill>
                  <a:srgbClr val="FF0000"/>
                </a:solidFill>
                <a:latin typeface="Georgia" pitchFamily="18" charset="0"/>
              </a:rPr>
              <a:t>«Наступила после лета </a:t>
            </a:r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осень»</a:t>
            </a:r>
            <a:endParaRPr lang="ru-RU" sz="2800" i="1" dirty="0"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7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МУЗЫКА ОСЕНИ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359" y="5467014"/>
            <a:ext cx="6127576" cy="1463114"/>
          </a:xfrm>
          <a:prstGeom prst="rect">
            <a:avLst/>
          </a:prstGeom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267744" y="1314346"/>
            <a:ext cx="41278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0F0628"/>
                </a:solidFill>
                <a:latin typeface="Georgia" pitchFamily="18" charset="0"/>
              </a:rPr>
              <a:t>Назови песню.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315200"/>
            <a:ext cx="3461285" cy="189505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4734" y="2559823"/>
            <a:ext cx="899716" cy="1405807"/>
          </a:xfrm>
          <a:prstGeom prst="rect">
            <a:avLst/>
          </a:prstGeom>
        </p:spPr>
      </p:pic>
      <p:pic>
        <p:nvPicPr>
          <p:cNvPr id="2" name="Из Мультфильмов   Наступила после лета осень ( ) [mobilmusic.ru]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296803" y="3573219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9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819967" y="4674926"/>
            <a:ext cx="77768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i="1" dirty="0">
                <a:solidFill>
                  <a:srgbClr val="FF0000"/>
                </a:solidFill>
                <a:latin typeface="Georgia" pitchFamily="18" charset="0"/>
              </a:rPr>
              <a:t>«Что нам осень принесёт</a:t>
            </a:r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?»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7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МУЗЫКА ОСЕНИ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359" y="5467014"/>
            <a:ext cx="6127576" cy="1463114"/>
          </a:xfrm>
          <a:prstGeom prst="rect">
            <a:avLst/>
          </a:prstGeom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267744" y="1314346"/>
            <a:ext cx="41278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0F0628"/>
                </a:solidFill>
                <a:latin typeface="Georgia" pitchFamily="18" charset="0"/>
              </a:rPr>
              <a:t>Назови песню.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315200"/>
            <a:ext cx="3461285" cy="189505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4734" y="2559823"/>
            <a:ext cx="899716" cy="1405807"/>
          </a:xfrm>
          <a:prstGeom prst="rect">
            <a:avLst/>
          </a:prstGeom>
        </p:spPr>
      </p:pic>
      <p:pic>
        <p:nvPicPr>
          <p:cNvPr id="2" name="Что нам осень принесет (-) [mobilmusic.ru]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296803" y="3578038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9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305420" y="4676984"/>
            <a:ext cx="412785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«Осенние </a:t>
            </a:r>
            <a:r>
              <a:rPr lang="ru-RU" sz="3600" b="1" i="1" dirty="0">
                <a:solidFill>
                  <a:srgbClr val="FF0000"/>
                </a:solidFill>
                <a:latin typeface="Georgia" pitchFamily="18" charset="0"/>
              </a:rPr>
              <a:t>дни»</a:t>
            </a:r>
            <a:endParaRPr lang="ru-RU" sz="3600" b="1" i="1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7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МУЗЫКА ОСЕНИ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359" y="5467014"/>
            <a:ext cx="6127576" cy="1463114"/>
          </a:xfrm>
          <a:prstGeom prst="rect">
            <a:avLst/>
          </a:prstGeom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267744" y="1314346"/>
            <a:ext cx="41278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0F0628"/>
                </a:solidFill>
                <a:latin typeface="Georgia" pitchFamily="18" charset="0"/>
              </a:rPr>
              <a:t>Назови песню.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315200"/>
            <a:ext cx="3461285" cy="189505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4734" y="2559823"/>
            <a:ext cx="899716" cy="1405807"/>
          </a:xfrm>
          <a:prstGeom prst="rect">
            <a:avLst/>
          </a:prstGeom>
        </p:spPr>
      </p:pic>
      <p:pic>
        <p:nvPicPr>
          <p:cNvPr id="2" name="Волшебники двора   Осенние дни 2 ( ) [mobilmusic.ru]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305420" y="3569225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0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915816" y="5120204"/>
            <a:ext cx="417646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6000" b="1" i="1" dirty="0" smtClean="0">
                <a:solidFill>
                  <a:srgbClr val="FF0000"/>
                </a:solidFill>
                <a:latin typeface="Georgia" pitchFamily="18" charset="0"/>
              </a:rPr>
              <a:t>Золотая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07704" y="1032865"/>
            <a:ext cx="69847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 b="1" dirty="0" smtClean="0">
                <a:solidFill>
                  <a:srgbClr val="0F0628"/>
                </a:solidFill>
                <a:latin typeface="Georgia" pitchFamily="18" charset="0"/>
              </a:rPr>
              <a:t>Отгадай – какая бывает осень?</a:t>
            </a:r>
          </a:p>
        </p:txBody>
      </p:sp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РЕБУСЫ ОСЕНИ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194706">
            <a:off x="191972" y="4463876"/>
            <a:ext cx="1619089" cy="297080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516" y="2094452"/>
            <a:ext cx="6282679" cy="25459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9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1" y="1617640"/>
            <a:ext cx="1656184" cy="304612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591780" y="5062199"/>
            <a:ext cx="518457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6000" b="1" i="1" dirty="0" smtClean="0">
                <a:solidFill>
                  <a:srgbClr val="FF0000"/>
                </a:solidFill>
                <a:latin typeface="Georgia" pitchFamily="18" charset="0"/>
              </a:rPr>
              <a:t>Тихая</a:t>
            </a:r>
          </a:p>
        </p:txBody>
      </p:sp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РЕБУСЫ ОСЕНИ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194706">
            <a:off x="191972" y="4463876"/>
            <a:ext cx="1619089" cy="2970806"/>
          </a:xfrm>
          <a:prstGeom prst="rect">
            <a:avLst/>
          </a:prstGeom>
        </p:spPr>
      </p:pic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1907704" y="1032865"/>
            <a:ext cx="69847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 b="1" dirty="0" smtClean="0">
                <a:solidFill>
                  <a:srgbClr val="0F0628"/>
                </a:solidFill>
                <a:latin typeface="Georgia" pitchFamily="18" charset="0"/>
              </a:rPr>
              <a:t>Отгадай – какая бывает осень?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424" y="2176911"/>
            <a:ext cx="2212640" cy="21130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9795" y="2193060"/>
            <a:ext cx="262115" cy="209692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1910" y="2184985"/>
            <a:ext cx="262115" cy="20969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1910" y="2176911"/>
            <a:ext cx="2204589" cy="220458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3721" y="2171863"/>
            <a:ext cx="263755" cy="211004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5836" y="2193060"/>
            <a:ext cx="1597967" cy="208884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3803" y="2208792"/>
            <a:ext cx="262115" cy="2096922"/>
          </a:xfrm>
          <a:prstGeom prst="rect">
            <a:avLst/>
          </a:prstGeom>
        </p:spPr>
      </p:pic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1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6964" y="2562805"/>
            <a:ext cx="1656184" cy="304612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Рисунок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" y="0"/>
            <a:ext cx="9121688" cy="6858000"/>
          </a:xfrm>
          <a:prstGeom prst="rect">
            <a:avLst/>
          </a:prstGeom>
        </p:spPr>
      </p:pic>
      <p:sp>
        <p:nvSpPr>
          <p:cNvPr id="3119" name="AutoShape 4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364088" y="213285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10</a:t>
            </a:r>
          </a:p>
        </p:txBody>
      </p:sp>
      <p:sp>
        <p:nvSpPr>
          <p:cNvPr id="3121" name="AutoShape 4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084168" y="213285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20</a:t>
            </a:r>
          </a:p>
        </p:txBody>
      </p:sp>
      <p:sp>
        <p:nvSpPr>
          <p:cNvPr id="3122" name="AutoShape 5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04820" y="213285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30</a:t>
            </a:r>
          </a:p>
        </p:txBody>
      </p:sp>
      <p:sp>
        <p:nvSpPr>
          <p:cNvPr id="3123" name="AutoShape 5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524900" y="213285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24" name="AutoShape 52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8244408" y="213285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50</a:t>
            </a:r>
          </a:p>
        </p:txBody>
      </p:sp>
      <p:sp>
        <p:nvSpPr>
          <p:cNvPr id="3125" name="AutoShape 5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5364088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26" name="AutoShape 54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6084168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20</a:t>
            </a:r>
          </a:p>
        </p:txBody>
      </p:sp>
      <p:sp>
        <p:nvSpPr>
          <p:cNvPr id="3127" name="AutoShape 55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6804820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30</a:t>
            </a:r>
          </a:p>
        </p:txBody>
      </p:sp>
      <p:sp>
        <p:nvSpPr>
          <p:cNvPr id="3128" name="AutoShape 56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7524900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40</a:t>
            </a:r>
          </a:p>
        </p:txBody>
      </p:sp>
      <p:sp>
        <p:nvSpPr>
          <p:cNvPr id="3129" name="AutoShape 57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8244408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50</a:t>
            </a:r>
          </a:p>
        </p:txBody>
      </p:sp>
      <p:sp>
        <p:nvSpPr>
          <p:cNvPr id="3130" name="AutoShape 58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5364088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31" name="AutoShape 59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6084168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32" name="AutoShape 60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6804820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33" name="AutoShape 61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7524900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34" name="AutoShape 62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8244408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3135" name="AutoShape 63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5364088" y="429309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10</a:t>
            </a:r>
          </a:p>
        </p:txBody>
      </p:sp>
      <p:sp>
        <p:nvSpPr>
          <p:cNvPr id="3136" name="AutoShape 64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6084168" y="429309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20</a:t>
            </a:r>
          </a:p>
        </p:txBody>
      </p:sp>
      <p:sp>
        <p:nvSpPr>
          <p:cNvPr id="3137" name="AutoShape 65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6804820" y="429309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30</a:t>
            </a:r>
          </a:p>
        </p:txBody>
      </p:sp>
      <p:sp>
        <p:nvSpPr>
          <p:cNvPr id="3138" name="AutoShape 66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7596336" y="429309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40</a:t>
            </a:r>
          </a:p>
        </p:txBody>
      </p:sp>
      <p:sp>
        <p:nvSpPr>
          <p:cNvPr id="3139" name="AutoShape 67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8244408" y="429309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3140" name="AutoShape 68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5365030" y="501419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42" name="AutoShape 70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6085110" y="501419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43" name="AutoShape 71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6877198" y="501419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30</a:t>
            </a:r>
          </a:p>
        </p:txBody>
      </p:sp>
      <p:sp>
        <p:nvSpPr>
          <p:cNvPr id="3144" name="AutoShape 72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7597278" y="501419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45" name="AutoShape 73">
            <a:hlinkClick r:id="rId28" action="ppaction://hlinksldjump"/>
          </p:cNvPr>
          <p:cNvSpPr>
            <a:spLocks noChangeArrowheads="1"/>
          </p:cNvSpPr>
          <p:nvPr/>
        </p:nvSpPr>
        <p:spPr bwMode="auto">
          <a:xfrm>
            <a:off x="8245350" y="501419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pic>
        <p:nvPicPr>
          <p:cNvPr id="38" name="Рисунок 37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40352" y="6381328"/>
            <a:ext cx="1152128" cy="300800"/>
          </a:xfrm>
          <a:prstGeom prst="rect">
            <a:avLst/>
          </a:prstGeom>
        </p:spPr>
      </p:pic>
      <p:pic>
        <p:nvPicPr>
          <p:cNvPr id="55298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30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268760"/>
            <a:ext cx="2736304" cy="578044"/>
          </a:xfrm>
          <a:prstGeom prst="rect">
            <a:avLst/>
          </a:prstGeom>
          <a:noFill/>
        </p:spPr>
      </p:pic>
      <p:pic>
        <p:nvPicPr>
          <p:cNvPr id="37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31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3779912" y="5844868"/>
            <a:ext cx="2880320" cy="608468"/>
          </a:xfrm>
          <a:prstGeom prst="rect">
            <a:avLst/>
          </a:prstGeom>
          <a:noFill/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3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6" y="3228982"/>
            <a:ext cx="3368923" cy="3453146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3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5940" y="-253170"/>
            <a:ext cx="4587056" cy="2640756"/>
          </a:xfrm>
          <a:prstGeom prst="rect">
            <a:avLst/>
          </a:prstGeom>
        </p:spPr>
      </p:pic>
      <p:sp>
        <p:nvSpPr>
          <p:cNvPr id="3" name="AutoShape 68"/>
          <p:cNvSpPr>
            <a:spLocks noChangeArrowheads="1"/>
          </p:cNvSpPr>
          <p:nvPr/>
        </p:nvSpPr>
        <p:spPr bwMode="auto">
          <a:xfrm>
            <a:off x="1979712" y="5013176"/>
            <a:ext cx="2951559" cy="50400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100" b="1" cap="all" dirty="0" smtClean="0">
                <a:latin typeface="Times New Roman" pitchFamily="18" charset="0"/>
                <a:cs typeface="Times New Roman" pitchFamily="18" charset="0"/>
              </a:rPr>
              <a:t>Приметы ОСЕНИ</a:t>
            </a:r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1979712" y="4293096"/>
            <a:ext cx="2951559" cy="503039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100" b="1" cap="all" dirty="0" smtClean="0">
                <a:latin typeface="Times New Roman" pitchFamily="18" charset="0"/>
                <a:cs typeface="Times New Roman" pitchFamily="18" charset="0"/>
              </a:rPr>
              <a:t>Ребусы ОСЕНИ</a:t>
            </a:r>
            <a:endParaRPr lang="ru-RU" sz="21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1979712" y="3573016"/>
            <a:ext cx="2951559" cy="503039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100" b="1" cap="all" dirty="0" smtClean="0">
                <a:latin typeface="Times New Roman" pitchFamily="18" charset="0"/>
                <a:cs typeface="Times New Roman" pitchFamily="18" charset="0"/>
              </a:rPr>
              <a:t>Музыка Осени</a:t>
            </a:r>
            <a:endParaRPr lang="ru-RU" sz="21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1979712" y="2852936"/>
            <a:ext cx="2951559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100" b="1" cap="all" dirty="0" smtClean="0">
                <a:latin typeface="Times New Roman" pitchFamily="18" charset="0"/>
                <a:cs typeface="Times New Roman" pitchFamily="18" charset="0"/>
              </a:rPr>
              <a:t>Осенний марафон</a:t>
            </a:r>
            <a:endParaRPr lang="ru-RU" sz="21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1979712" y="2132856"/>
            <a:ext cx="2951559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100" b="1" cap="all" dirty="0" smtClean="0">
                <a:latin typeface="Times New Roman" pitchFamily="18" charset="0"/>
                <a:cs typeface="Times New Roman" pitchFamily="18" charset="0"/>
              </a:rPr>
              <a:t>Загадки Осени</a:t>
            </a:r>
            <a:endParaRPr lang="ru-RU" sz="2100" b="1" cap="all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7" dur="indefinite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3" dur="indefinite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indefinite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9" dur="indefinite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5" dur="indefinite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51" dur="indefinite"/>
                                        <p:tgtEl>
                                          <p:spTgt spid="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5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  <p:bldP spid="3129" grpId="0" animBg="1"/>
      <p:bldP spid="3130" grpId="0" animBg="1"/>
      <p:bldP spid="3131" grpId="0" animBg="1"/>
      <p:bldP spid="3132" grpId="0" animBg="1"/>
      <p:bldP spid="3133" grpId="0" animBg="1"/>
      <p:bldP spid="3134" grpId="0" animBg="1"/>
      <p:bldP spid="3135" grpId="0" animBg="1"/>
      <p:bldP spid="3136" grpId="0" animBg="1"/>
      <p:bldP spid="3137" grpId="0" animBg="1"/>
      <p:bldP spid="3138" grpId="0" animBg="1"/>
      <p:bldP spid="3139" grpId="0" animBg="1"/>
      <p:bldP spid="3140" grpId="0" animBg="1"/>
      <p:bldP spid="3142" grpId="0" animBg="1"/>
      <p:bldP spid="3143" grpId="0" animBg="1"/>
      <p:bldP spid="3144" grpId="0" animBg="1"/>
      <p:bldP spid="314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284011" y="4893988"/>
            <a:ext cx="453650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6000" b="1" i="1" dirty="0" smtClean="0">
                <a:solidFill>
                  <a:srgbClr val="FF0000"/>
                </a:solidFill>
                <a:latin typeface="Georgia" pitchFamily="18" charset="0"/>
              </a:rPr>
              <a:t>Пёстрая</a:t>
            </a:r>
          </a:p>
        </p:txBody>
      </p:sp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РЕБУСЫ ОСЕНИ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194706">
            <a:off x="191972" y="4463876"/>
            <a:ext cx="1619089" cy="2970806"/>
          </a:xfrm>
          <a:prstGeom prst="rect">
            <a:avLst/>
          </a:prstGeom>
        </p:spPr>
      </p:pic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1907704" y="1032865"/>
            <a:ext cx="69847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 b="1" dirty="0" smtClean="0">
                <a:solidFill>
                  <a:srgbClr val="0F0628"/>
                </a:solidFill>
                <a:latin typeface="Georgia" pitchFamily="18" charset="0"/>
              </a:rPr>
              <a:t>Отгадай – какая бывает осень?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96" y="2052385"/>
            <a:ext cx="2176636" cy="21766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0553" y="2249604"/>
            <a:ext cx="1905000" cy="19050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9995" y="2049244"/>
            <a:ext cx="263755" cy="211004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1912" y="2049243"/>
            <a:ext cx="263755" cy="21100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8739" y="2049242"/>
            <a:ext cx="2302162" cy="209496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7146" y="2041703"/>
            <a:ext cx="263755" cy="21100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9063" y="2055064"/>
            <a:ext cx="1757025" cy="210422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5604" y="2065076"/>
            <a:ext cx="262115" cy="20969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1126" y="2476746"/>
            <a:ext cx="1785259" cy="1785259"/>
          </a:xfrm>
          <a:prstGeom prst="rect">
            <a:avLst/>
          </a:prstGeom>
        </p:spPr>
      </p:pic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15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0214" y="4235946"/>
            <a:ext cx="1180306" cy="217087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483768" y="4999675"/>
            <a:ext cx="511256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6000" b="1" i="1" dirty="0" smtClean="0">
                <a:solidFill>
                  <a:srgbClr val="FF0000"/>
                </a:solidFill>
                <a:latin typeface="Georgia" pitchFamily="18" charset="0"/>
              </a:rPr>
              <a:t>Печальная</a:t>
            </a:r>
          </a:p>
        </p:txBody>
      </p:sp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РЕБУСЫ ОСЕНИ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194706">
            <a:off x="191972" y="4463876"/>
            <a:ext cx="1619089" cy="2970806"/>
          </a:xfrm>
          <a:prstGeom prst="rect">
            <a:avLst/>
          </a:prstGeom>
        </p:spPr>
      </p:pic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1907704" y="1032865"/>
            <a:ext cx="69847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 b="1" dirty="0" smtClean="0">
                <a:solidFill>
                  <a:srgbClr val="0F0628"/>
                </a:solidFill>
                <a:latin typeface="Georgia" pitchFamily="18" charset="0"/>
              </a:rPr>
              <a:t>Отгадай – какая бывает осень?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031" y="1970976"/>
            <a:ext cx="2440676" cy="23918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4515251"/>
            <a:ext cx="578067" cy="22021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07704" y="4394526"/>
            <a:ext cx="13890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4  = А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6803" y="1999846"/>
            <a:ext cx="2410524" cy="24105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0310" y="1695137"/>
            <a:ext cx="1471970" cy="1471970"/>
          </a:xfrm>
          <a:prstGeom prst="rect">
            <a:avLst/>
          </a:prstGeom>
        </p:spPr>
      </p:pic>
      <p:cxnSp>
        <p:nvCxnSpPr>
          <p:cNvPr id="16" name="Прямая соединительная линия 15"/>
          <p:cNvCxnSpPr>
            <a:stCxn id="5" idx="3"/>
          </p:cNvCxnSpPr>
          <p:nvPr/>
        </p:nvCxnSpPr>
        <p:spPr>
          <a:xfrm>
            <a:off x="5707327" y="3205108"/>
            <a:ext cx="142846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6298" y="3295040"/>
            <a:ext cx="1285982" cy="1285982"/>
          </a:xfrm>
          <a:prstGeom prst="rect">
            <a:avLst/>
          </a:prstGeom>
        </p:spPr>
      </p:pic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1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1648840"/>
            <a:ext cx="1656184" cy="304612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057180" y="4786173"/>
            <a:ext cx="351807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6000" b="1" i="1" dirty="0" smtClean="0">
                <a:solidFill>
                  <a:srgbClr val="FF0000"/>
                </a:solidFill>
                <a:latin typeface="Georgia" pitchFamily="18" charset="0"/>
              </a:rPr>
              <a:t>Ранняя</a:t>
            </a:r>
          </a:p>
        </p:txBody>
      </p:sp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РЕБУСЫ ОСЕНИ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194706">
            <a:off x="191972" y="4463876"/>
            <a:ext cx="1619089" cy="2970806"/>
          </a:xfrm>
          <a:prstGeom prst="rect">
            <a:avLst/>
          </a:prstGeom>
        </p:spPr>
      </p:pic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1907704" y="1032865"/>
            <a:ext cx="69847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 b="1" dirty="0" smtClean="0">
                <a:solidFill>
                  <a:srgbClr val="0F0628"/>
                </a:solidFill>
                <a:latin typeface="Georgia" pitchFamily="18" charset="0"/>
              </a:rPr>
              <a:t>Отгадай – какая бывает осень?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982749"/>
            <a:ext cx="263755" cy="211004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23387" y="1990328"/>
            <a:ext cx="1680461" cy="211378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7" y="1982748"/>
            <a:ext cx="263755" cy="211004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6514" y="1982747"/>
            <a:ext cx="263755" cy="21100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40269" y="1990328"/>
            <a:ext cx="2501523" cy="21137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5620" y="2683711"/>
            <a:ext cx="1427985" cy="1427985"/>
          </a:xfrm>
          <a:prstGeom prst="rect">
            <a:avLst/>
          </a:prstGeom>
        </p:spPr>
      </p:pic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1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1617640"/>
            <a:ext cx="1656184" cy="304612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899592" y="3368414"/>
            <a:ext cx="6984776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b="1" i="1" dirty="0">
                <a:solidFill>
                  <a:srgbClr val="FF0000"/>
                </a:solidFill>
                <a:latin typeface="Georgia" pitchFamily="18" charset="0"/>
              </a:rPr>
              <a:t>Много снега с осени </a:t>
            </a:r>
            <a:r>
              <a:rPr lang="ru-RU" sz="4400" b="1" i="1" dirty="0" smtClean="0">
                <a:solidFill>
                  <a:srgbClr val="FF0000"/>
                </a:solidFill>
                <a:latin typeface="Georgia" pitchFamily="18" charset="0"/>
              </a:rPr>
              <a:t>– весной </a:t>
            </a:r>
            <a:r>
              <a:rPr lang="ru-RU" sz="4400" b="1" i="1" dirty="0">
                <a:solidFill>
                  <a:srgbClr val="FF0000"/>
                </a:solidFill>
                <a:latin typeface="Georgia" pitchFamily="18" charset="0"/>
              </a:rPr>
              <a:t>будет </a:t>
            </a:r>
            <a:r>
              <a:rPr lang="ru-RU" sz="4400" b="1" i="1" dirty="0" smtClean="0">
                <a:solidFill>
                  <a:srgbClr val="FF0000"/>
                </a:solidFill>
                <a:latin typeface="Georgia" pitchFamily="18" charset="0"/>
              </a:rPr>
              <a:t>дождливо.  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547664" y="1314346"/>
            <a:ext cx="6984776" cy="222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351413"/>
                </a:solidFill>
                <a:latin typeface="Georgia" pitchFamily="18" charset="0"/>
              </a:rPr>
              <a:t>Продолжи осеннюю примету.</a:t>
            </a:r>
          </a:p>
          <a:p>
            <a:pPr>
              <a:spcBef>
                <a:spcPct val="20000"/>
              </a:spcBef>
            </a:pPr>
            <a:endParaRPr lang="ru-RU" sz="2800" b="1" i="1" dirty="0" smtClean="0">
              <a:solidFill>
                <a:srgbClr val="0F0628"/>
              </a:solidFill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3200" b="1" i="1" dirty="0" smtClean="0">
                <a:solidFill>
                  <a:srgbClr val="0F0628"/>
                </a:solidFill>
                <a:latin typeface="Georgia" pitchFamily="18" charset="0"/>
              </a:rPr>
              <a:t>Много </a:t>
            </a:r>
            <a:r>
              <a:rPr lang="ru-RU" sz="3200" b="1" i="1" dirty="0">
                <a:solidFill>
                  <a:srgbClr val="0F0628"/>
                </a:solidFill>
                <a:latin typeface="Georgia" pitchFamily="18" charset="0"/>
              </a:rPr>
              <a:t>снега с осени - </a:t>
            </a:r>
            <a:r>
              <a:rPr lang="ru-RU" sz="3200" b="1" i="1" dirty="0" smtClean="0">
                <a:solidFill>
                  <a:srgbClr val="0F0628"/>
                </a:solidFill>
                <a:latin typeface="Georgia" pitchFamily="18" charset="0"/>
              </a:rPr>
              <a:t>…..</a:t>
            </a:r>
            <a:endParaRPr lang="ru-RU" sz="3200" b="1" i="1" dirty="0">
              <a:solidFill>
                <a:srgbClr val="0F0628"/>
              </a:solidFill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3200" dirty="0" smtClean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ПРИМЕТЫ ОСЕНИ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61248"/>
            <a:ext cx="2843808" cy="1315261"/>
          </a:xfrm>
          <a:prstGeom prst="rect">
            <a:avLst/>
          </a:prstGeom>
        </p:spPr>
      </p:pic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8" cstate="email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6296" y="1869933"/>
            <a:ext cx="1656184" cy="304612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ПРИМЕТЫ ОСЕНИ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61248"/>
            <a:ext cx="2843808" cy="1315261"/>
          </a:xfrm>
          <a:prstGeom prst="rect">
            <a:avLst/>
          </a:prstGeom>
        </p:spPr>
      </p:pic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1421904" y="1460271"/>
            <a:ext cx="6984776" cy="2714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351413"/>
                </a:solidFill>
                <a:latin typeface="Georgia" pitchFamily="18" charset="0"/>
              </a:rPr>
              <a:t>Продолжи осеннюю примету.</a:t>
            </a:r>
          </a:p>
          <a:p>
            <a:pPr>
              <a:spcBef>
                <a:spcPct val="20000"/>
              </a:spcBef>
            </a:pPr>
            <a:endParaRPr lang="ru-RU" sz="2800" b="1" i="1" dirty="0" smtClean="0">
              <a:solidFill>
                <a:srgbClr val="0F0628"/>
              </a:solidFill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3200" b="1" i="1" dirty="0" smtClean="0">
                <a:solidFill>
                  <a:srgbClr val="0F0628"/>
                </a:solidFill>
                <a:latin typeface="Georgia" pitchFamily="18" charset="0"/>
              </a:rPr>
              <a:t>Листья </a:t>
            </a:r>
            <a:r>
              <a:rPr lang="ru-RU" sz="3200" b="1" i="1" dirty="0">
                <a:solidFill>
                  <a:srgbClr val="0F0628"/>
                </a:solidFill>
                <a:latin typeface="Georgia" pitchFamily="18" charset="0"/>
              </a:rPr>
              <a:t>с веток опадают - </a:t>
            </a:r>
            <a:r>
              <a:rPr lang="ru-RU" sz="3200" b="1" i="1" dirty="0" smtClean="0">
                <a:solidFill>
                  <a:srgbClr val="0F0628"/>
                </a:solidFill>
                <a:latin typeface="Georgia" pitchFamily="18" charset="0"/>
              </a:rPr>
              <a:t>……</a:t>
            </a:r>
            <a:endParaRPr lang="ru-RU" sz="3200" b="1" i="1" dirty="0">
              <a:solidFill>
                <a:srgbClr val="0F0628"/>
              </a:solidFill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3200" dirty="0" smtClean="0">
              <a:latin typeface="Georgia" pitchFamily="18" charset="0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900100" y="3737363"/>
            <a:ext cx="666074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Листья </a:t>
            </a:r>
            <a:r>
              <a:rPr lang="ru-RU" sz="4000" b="1" i="1" dirty="0">
                <a:solidFill>
                  <a:srgbClr val="FF0000"/>
                </a:solidFill>
                <a:latin typeface="Georgia" pitchFamily="18" charset="0"/>
              </a:rPr>
              <a:t>с веток опадают </a:t>
            </a: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– гуси </a:t>
            </a:r>
            <a:r>
              <a:rPr lang="ru-RU" sz="4000" b="1" i="1" dirty="0">
                <a:solidFill>
                  <a:srgbClr val="FF0000"/>
                </a:solidFill>
                <a:latin typeface="Georgia" pitchFamily="18" charset="0"/>
              </a:rPr>
              <a:t>к югу </a:t>
            </a: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улетают.  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8" cstate="email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300" y="1869933"/>
            <a:ext cx="1656184" cy="304612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421904" y="3682418"/>
            <a:ext cx="568863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Гром </a:t>
            </a:r>
            <a:r>
              <a:rPr lang="ru-RU" sz="4000" b="1" i="1" dirty="0">
                <a:solidFill>
                  <a:srgbClr val="FF0000"/>
                </a:solidFill>
                <a:latin typeface="Georgia" pitchFamily="18" charset="0"/>
              </a:rPr>
              <a:t>в сентябре </a:t>
            </a: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– к тёплой осени. </a:t>
            </a:r>
          </a:p>
        </p:txBody>
      </p:sp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ПРИМЕТЫ ОСЕНИ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61248"/>
            <a:ext cx="2843808" cy="1315261"/>
          </a:xfrm>
          <a:prstGeom prst="rect">
            <a:avLst/>
          </a:prstGeom>
        </p:spPr>
      </p:pic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1421904" y="1460271"/>
            <a:ext cx="6984776" cy="222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351413"/>
                </a:solidFill>
                <a:latin typeface="Georgia" pitchFamily="18" charset="0"/>
              </a:rPr>
              <a:t>Продолжи осеннюю примету.</a:t>
            </a:r>
          </a:p>
          <a:p>
            <a:pPr>
              <a:spcBef>
                <a:spcPct val="20000"/>
              </a:spcBef>
            </a:pPr>
            <a:endParaRPr lang="ru-RU" sz="2800" b="1" i="1" dirty="0" smtClean="0">
              <a:solidFill>
                <a:srgbClr val="0F0628"/>
              </a:solidFill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3200" b="1" i="1" dirty="0" smtClean="0">
                <a:solidFill>
                  <a:srgbClr val="0F0628"/>
                </a:solidFill>
                <a:latin typeface="Georgia" pitchFamily="18" charset="0"/>
              </a:rPr>
              <a:t>Гром </a:t>
            </a:r>
            <a:r>
              <a:rPr lang="ru-RU" sz="3200" b="1" i="1" dirty="0">
                <a:solidFill>
                  <a:srgbClr val="0F0628"/>
                </a:solidFill>
                <a:latin typeface="Georgia" pitchFamily="18" charset="0"/>
              </a:rPr>
              <a:t>в сентябре - </a:t>
            </a:r>
            <a:r>
              <a:rPr lang="ru-RU" sz="3200" b="1" i="1" dirty="0" smtClean="0">
                <a:solidFill>
                  <a:srgbClr val="0F0628"/>
                </a:solidFill>
                <a:latin typeface="Georgia" pitchFamily="18" charset="0"/>
              </a:rPr>
              <a:t>…… </a:t>
            </a:r>
            <a:endParaRPr lang="ru-RU" sz="3200" b="1" i="1" dirty="0">
              <a:solidFill>
                <a:srgbClr val="0F0628"/>
              </a:solidFill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3200" dirty="0" smtClean="0"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8" cstate="email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300" y="1871928"/>
            <a:ext cx="1656184" cy="304612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880107" y="3376690"/>
            <a:ext cx="614016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Поздний </a:t>
            </a:r>
            <a:r>
              <a:rPr lang="ru-RU" sz="4000" b="1" i="1" dirty="0">
                <a:solidFill>
                  <a:srgbClr val="FF0000"/>
                </a:solidFill>
                <a:latin typeface="Georgia" pitchFamily="18" charset="0"/>
              </a:rPr>
              <a:t>листопад </a:t>
            </a: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–к </a:t>
            </a:r>
            <a:r>
              <a:rPr lang="ru-RU" sz="4000" b="1" i="1" dirty="0">
                <a:solidFill>
                  <a:srgbClr val="FF0000"/>
                </a:solidFill>
                <a:latin typeface="Georgia" pitchFamily="18" charset="0"/>
              </a:rPr>
              <a:t>суровой и продолжительной </a:t>
            </a: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зиме.   </a:t>
            </a:r>
          </a:p>
        </p:txBody>
      </p:sp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ПРИМЕТЫ ОСЕНИ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61248"/>
            <a:ext cx="2843808" cy="1315261"/>
          </a:xfrm>
          <a:prstGeom prst="rect">
            <a:avLst/>
          </a:prstGeom>
        </p:spPr>
      </p:pic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1421904" y="1460271"/>
            <a:ext cx="6984776" cy="222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351413"/>
                </a:solidFill>
                <a:latin typeface="Georgia" pitchFamily="18" charset="0"/>
              </a:rPr>
              <a:t>Продолжи осеннюю примету.</a:t>
            </a:r>
          </a:p>
          <a:p>
            <a:pPr>
              <a:spcBef>
                <a:spcPct val="20000"/>
              </a:spcBef>
            </a:pPr>
            <a:endParaRPr lang="ru-RU" sz="2800" b="1" i="1" dirty="0" smtClean="0">
              <a:solidFill>
                <a:srgbClr val="0F0628"/>
              </a:solidFill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3200" b="1" i="1" dirty="0" smtClean="0">
                <a:solidFill>
                  <a:srgbClr val="0F0628"/>
                </a:solidFill>
                <a:latin typeface="Georgia" pitchFamily="18" charset="0"/>
              </a:rPr>
              <a:t>Поздний </a:t>
            </a:r>
            <a:r>
              <a:rPr lang="ru-RU" sz="3200" b="1" i="1" dirty="0">
                <a:solidFill>
                  <a:srgbClr val="0F0628"/>
                </a:solidFill>
                <a:latin typeface="Georgia" pitchFamily="18" charset="0"/>
              </a:rPr>
              <a:t>листопад - </a:t>
            </a:r>
            <a:r>
              <a:rPr lang="ru-RU" sz="3200" b="1" i="1" dirty="0" smtClean="0">
                <a:solidFill>
                  <a:srgbClr val="0F0628"/>
                </a:solidFill>
                <a:latin typeface="Georgia" pitchFamily="18" charset="0"/>
              </a:rPr>
              <a:t>…… </a:t>
            </a:r>
            <a:endParaRPr lang="ru-RU" sz="3200" b="1" i="1" dirty="0">
              <a:solidFill>
                <a:srgbClr val="0F0628"/>
              </a:solidFill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3200" dirty="0" smtClean="0"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8" cstate="email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300" y="1869958"/>
            <a:ext cx="1656184" cy="304612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900100" y="3690026"/>
            <a:ext cx="6507343" cy="2456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Длинная </a:t>
            </a:r>
            <a:r>
              <a:rPr lang="ru-RU" sz="4000" b="1" i="1" dirty="0">
                <a:solidFill>
                  <a:srgbClr val="FF0000"/>
                </a:solidFill>
                <a:latin typeface="Georgia" pitchFamily="18" charset="0"/>
              </a:rPr>
              <a:t>паутина летит </a:t>
            </a: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– к </a:t>
            </a:r>
            <a:r>
              <a:rPr lang="ru-RU" sz="4000" b="1" i="1" dirty="0">
                <a:solidFill>
                  <a:srgbClr val="FF0000"/>
                </a:solidFill>
                <a:latin typeface="Georgia" pitchFamily="18" charset="0"/>
              </a:rPr>
              <a:t>нескорому </a:t>
            </a: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снегу. </a:t>
            </a:r>
            <a:endParaRPr lang="ru-RU" sz="4000" b="1" i="1" dirty="0">
              <a:solidFill>
                <a:srgbClr val="FF0000"/>
              </a:solidFill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</p:txBody>
      </p:sp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ПРИМЕТЫ ОСЕНИ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61248"/>
            <a:ext cx="2843808" cy="1315261"/>
          </a:xfrm>
          <a:prstGeom prst="rect">
            <a:avLst/>
          </a:prstGeom>
        </p:spPr>
      </p:pic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1421904" y="1460271"/>
            <a:ext cx="6984776" cy="2714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351413"/>
                </a:solidFill>
                <a:latin typeface="Georgia" pitchFamily="18" charset="0"/>
              </a:rPr>
              <a:t>Продолжи осеннюю примету.</a:t>
            </a:r>
          </a:p>
          <a:p>
            <a:pPr>
              <a:spcBef>
                <a:spcPct val="20000"/>
              </a:spcBef>
            </a:pPr>
            <a:endParaRPr lang="ru-RU" sz="2800" b="1" i="1" dirty="0" smtClean="0">
              <a:solidFill>
                <a:srgbClr val="0F0628"/>
              </a:solidFill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3200" b="1" i="1" dirty="0" smtClean="0">
                <a:solidFill>
                  <a:srgbClr val="0F0628"/>
                </a:solidFill>
                <a:latin typeface="Georgia" pitchFamily="18" charset="0"/>
              </a:rPr>
              <a:t>Длинная </a:t>
            </a:r>
            <a:r>
              <a:rPr lang="ru-RU" sz="3200" b="1" i="1" dirty="0">
                <a:solidFill>
                  <a:srgbClr val="0F0628"/>
                </a:solidFill>
                <a:latin typeface="Georgia" pitchFamily="18" charset="0"/>
              </a:rPr>
              <a:t>паутина летит - </a:t>
            </a:r>
            <a:r>
              <a:rPr lang="ru-RU" sz="3200" b="1" i="1" dirty="0" smtClean="0">
                <a:solidFill>
                  <a:srgbClr val="0F0628"/>
                </a:solidFill>
                <a:latin typeface="Georgia" pitchFamily="18" charset="0"/>
              </a:rPr>
              <a:t>……</a:t>
            </a:r>
            <a:endParaRPr lang="ru-RU" sz="3200" b="1" i="1" dirty="0">
              <a:solidFill>
                <a:srgbClr val="0F0628"/>
              </a:solidFill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3200" dirty="0" smtClean="0"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8" cstate="email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300" y="1844078"/>
            <a:ext cx="1656184" cy="304612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53136"/>
            <a:ext cx="2151085" cy="2204863"/>
          </a:xfrm>
          <a:prstGeom prst="rect">
            <a:avLst/>
          </a:prstGeom>
        </p:spPr>
      </p:pic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3316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763688" y="646689"/>
            <a:ext cx="72008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171450" lvl="0" indent="-17145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prstClr val="black"/>
                </a:solidFill>
                <a:cs typeface="Arial" panose="020B0604020202020204" pitchFamily="34" charset="0"/>
              </a:rPr>
              <a:t>автор шаблона -  Ранько Елена Алексеевна,</a:t>
            </a:r>
            <a:r>
              <a:rPr lang="ru-RU" sz="900" dirty="0">
                <a:cs typeface="Arial" panose="020B0604020202020204" pitchFamily="34" charset="0"/>
              </a:rPr>
              <a:t> учитель начальных классов  МАОУ лицей №21  г. Иваново   </a:t>
            </a:r>
            <a:r>
              <a:rPr lang="ru-RU" sz="900" b="1" dirty="0">
                <a:cs typeface="Arial" panose="020B0604020202020204" pitchFamily="34" charset="0"/>
              </a:rPr>
              <a:t>Сайт: </a:t>
            </a:r>
            <a:r>
              <a:rPr lang="en-US" sz="900" b="1" dirty="0">
                <a:cs typeface="Arial" panose="020B0604020202020204" pitchFamily="34" charset="0"/>
                <a:hlinkClick r:id="rId4"/>
              </a:rPr>
              <a:t>http://</a:t>
            </a:r>
            <a:r>
              <a:rPr lang="en-US" sz="900" b="1" dirty="0" smtClean="0">
                <a:cs typeface="Arial" panose="020B0604020202020204" pitchFamily="34" charset="0"/>
                <a:hlinkClick r:id="rId4"/>
              </a:rPr>
              <a:t>elenaranko.ucoz.ru</a:t>
            </a:r>
            <a:endParaRPr lang="ru-RU" sz="900" b="1" dirty="0" smtClean="0">
              <a:cs typeface="Arial" panose="020B0604020202020204" pitchFamily="34" charset="0"/>
            </a:endParaRPr>
          </a:p>
          <a:p>
            <a:pPr marL="171450" lvl="0" indent="-17145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900" b="1" dirty="0" smtClean="0">
                <a:cs typeface="Arial" panose="020B0604020202020204" pitchFamily="34" charset="0"/>
              </a:rPr>
              <a:t>Загадки про осень - </a:t>
            </a:r>
            <a:r>
              <a:rPr lang="en-US" sz="900" b="1" dirty="0">
                <a:cs typeface="Arial" panose="020B0604020202020204" pitchFamily="34" charset="0"/>
                <a:hlinkClick r:id="rId5"/>
              </a:rPr>
              <a:t>http://eti-deti.com/zagadki-pro-osen</a:t>
            </a:r>
            <a:r>
              <a:rPr lang="en-US" sz="900" b="1" dirty="0" smtClean="0">
                <a:cs typeface="Arial" panose="020B0604020202020204" pitchFamily="34" charset="0"/>
                <a:hlinkClick r:id="rId5"/>
              </a:rPr>
              <a:t>/</a:t>
            </a:r>
            <a:endParaRPr lang="ru-RU" sz="900" b="1" dirty="0" smtClean="0"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900" b="1" dirty="0">
                <a:cs typeface="Arial" panose="020B0604020202020204" pitchFamily="34" charset="0"/>
              </a:rPr>
              <a:t> </a:t>
            </a:r>
            <a:r>
              <a:rPr lang="ru-RU" sz="900" b="1" dirty="0" smtClean="0">
                <a:cs typeface="Arial" panose="020B0604020202020204" pitchFamily="34" charset="0"/>
              </a:rPr>
              <a:t>        </a:t>
            </a:r>
            <a:r>
              <a:rPr lang="en-US" sz="900" b="1" dirty="0">
                <a:cs typeface="Arial" panose="020B0604020202020204" pitchFamily="34" charset="0"/>
                <a:hlinkClick r:id="rId6"/>
              </a:rPr>
              <a:t>http://</a:t>
            </a:r>
            <a:r>
              <a:rPr lang="en-US" sz="900" b="1" dirty="0" smtClean="0">
                <a:cs typeface="Arial" panose="020B0604020202020204" pitchFamily="34" charset="0"/>
                <a:hlinkClick r:id="rId6"/>
              </a:rPr>
              <a:t>detskiy-saytik.ru/vremena-goda-dlya-detey/osen/zagadki-pro-osen-dlya-detey.html</a:t>
            </a:r>
            <a:endParaRPr lang="ru-RU" sz="900" b="1" dirty="0" smtClean="0">
              <a:cs typeface="Arial" panose="020B0604020202020204" pitchFamily="34" charset="0"/>
            </a:endParaRPr>
          </a:p>
          <a:p>
            <a:pPr marL="171450" lvl="0" indent="-17145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900" b="1" dirty="0">
                <a:cs typeface="Arial" panose="020B0604020202020204" pitchFamily="34" charset="0"/>
              </a:rPr>
              <a:t>Осенний марафон - </a:t>
            </a:r>
            <a:r>
              <a:rPr lang="en-US" sz="900" b="1" dirty="0">
                <a:cs typeface="Arial" panose="020B0604020202020204" pitchFamily="34" charset="0"/>
                <a:hlinkClick r:id="rId7"/>
              </a:rPr>
              <a:t>http://</a:t>
            </a:r>
            <a:r>
              <a:rPr lang="en-US" sz="900" b="1" dirty="0" smtClean="0">
                <a:cs typeface="Arial" panose="020B0604020202020204" pitchFamily="34" charset="0"/>
                <a:hlinkClick r:id="rId7"/>
              </a:rPr>
              <a:t>shkolabuduschego.ru/viktorina/osen.htm</a:t>
            </a:r>
            <a:endParaRPr lang="ru-RU" sz="900" b="1" dirty="0" smtClean="0">
              <a:cs typeface="Arial" panose="020B0604020202020204" pitchFamily="34" charset="0"/>
            </a:endParaRPr>
          </a:p>
          <a:p>
            <a:pPr marL="171450" lvl="0" indent="-17145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900" b="1" dirty="0" smtClean="0">
                <a:cs typeface="Arial" panose="020B0604020202020204" pitchFamily="34" charset="0"/>
              </a:rPr>
              <a:t>Игра викторина про Осень - </a:t>
            </a:r>
            <a:r>
              <a:rPr lang="en-US" sz="900" b="1" dirty="0">
                <a:cs typeface="Arial" panose="020B0604020202020204" pitchFamily="34" charset="0"/>
                <a:hlinkClick r:id="rId8"/>
              </a:rPr>
              <a:t>http://</a:t>
            </a:r>
            <a:r>
              <a:rPr lang="en-US" sz="900" b="1" dirty="0" smtClean="0">
                <a:cs typeface="Arial" panose="020B0604020202020204" pitchFamily="34" charset="0"/>
                <a:hlinkClick r:id="rId8"/>
              </a:rPr>
              <a:t>ped-kopilka.ru/blogs/irina-klimova/viktorina-osenie-denki-dlja-mladshih-shkolnikov.html</a:t>
            </a:r>
            <a:endParaRPr lang="ru-RU" sz="900" b="1" dirty="0" smtClean="0">
              <a:cs typeface="Arial" panose="020B0604020202020204" pitchFamily="34" charset="0"/>
            </a:endParaRPr>
          </a:p>
          <a:p>
            <a:pPr marL="285750" lvl="0" indent="-28575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900" b="1" dirty="0" smtClean="0">
                <a:cs typeface="Arial" panose="020B0604020202020204" pitchFamily="34" charset="0"/>
              </a:rPr>
              <a:t>Картинки на слайдах:</a:t>
            </a: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cs typeface="Arial" panose="020B0604020202020204" pitchFamily="34" charset="0"/>
              </a:rPr>
              <a:t>1 – 2  слайд (заголовок) - </a:t>
            </a:r>
            <a:r>
              <a:rPr lang="en-US" sz="800" b="1" dirty="0">
                <a:cs typeface="Arial" panose="020B0604020202020204" pitchFamily="34" charset="0"/>
                <a:hlinkClick r:id="rId9"/>
              </a:rPr>
              <a:t>http://</a:t>
            </a:r>
            <a:r>
              <a:rPr lang="en-US" sz="800" b="1" dirty="0" smtClean="0">
                <a:cs typeface="Arial" panose="020B0604020202020204" pitchFamily="34" charset="0"/>
                <a:hlinkClick r:id="rId9"/>
              </a:rPr>
              <a:t>cdn5.imgbb.ru/user/94/949075/201409/997cc28554ebb037f8215347a60a3ece.png</a:t>
            </a:r>
            <a:endParaRPr lang="ru-RU" sz="800" b="1" dirty="0" smtClean="0"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cs typeface="Arial" panose="020B0604020202020204" pitchFamily="34" charset="0"/>
              </a:rPr>
              <a:t>1 – 2, 28 слайд - </a:t>
            </a:r>
            <a:r>
              <a:rPr lang="en-US" sz="800" b="1" dirty="0">
                <a:cs typeface="Arial" panose="020B0604020202020204" pitchFamily="34" charset="0"/>
                <a:hlinkClick r:id="rId10"/>
              </a:rPr>
              <a:t>http://</a:t>
            </a:r>
            <a:r>
              <a:rPr lang="en-US" sz="800" b="1" dirty="0" smtClean="0">
                <a:cs typeface="Arial" panose="020B0604020202020204" pitchFamily="34" charset="0"/>
                <a:hlinkClick r:id="rId10"/>
              </a:rPr>
              <a:t>s1.postimg.org/xs9lg5gj3/forun_eylemce_dekor_png_883.png</a:t>
            </a:r>
            <a:endParaRPr lang="ru-RU" sz="800" b="1" dirty="0" smtClean="0"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cs typeface="Arial" panose="020B0604020202020204" pitchFamily="34" charset="0"/>
              </a:rPr>
              <a:t>3 – 7 слайд - </a:t>
            </a:r>
            <a:r>
              <a:rPr lang="en-US" sz="800" b="1" dirty="0">
                <a:cs typeface="Arial" panose="020B0604020202020204" pitchFamily="34" charset="0"/>
                <a:hlinkClick r:id="rId11"/>
              </a:rPr>
              <a:t>http://</a:t>
            </a:r>
            <a:r>
              <a:rPr lang="en-US" sz="800" b="1" dirty="0" smtClean="0">
                <a:cs typeface="Arial" panose="020B0604020202020204" pitchFamily="34" charset="0"/>
                <a:hlinkClick r:id="rId11"/>
              </a:rPr>
              <a:t>s9.images.xmagazin.hu/2014/02/02/13/33/www.tvn.hu_ab941eb434baa22c92ef4bdd08b23c4f.png</a:t>
            </a:r>
            <a:endParaRPr lang="ru-RU" sz="800" b="1" dirty="0" smtClean="0"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cs typeface="Arial" panose="020B0604020202020204" pitchFamily="34" charset="0"/>
              </a:rPr>
              <a:t>8 – 12 слайд - </a:t>
            </a:r>
            <a:r>
              <a:rPr lang="en-US" sz="800" b="1" dirty="0">
                <a:cs typeface="Arial" panose="020B0604020202020204" pitchFamily="34" charset="0"/>
                <a:hlinkClick r:id="rId12"/>
              </a:rPr>
              <a:t>http://</a:t>
            </a:r>
            <a:r>
              <a:rPr lang="en-US" sz="800" b="1" dirty="0" smtClean="0">
                <a:cs typeface="Arial" panose="020B0604020202020204" pitchFamily="34" charset="0"/>
                <a:hlinkClick r:id="rId12"/>
              </a:rPr>
              <a:t>img0.liveinternet.ru/images/attach/c/6/91/701/91701914_mushroom_6.png</a:t>
            </a:r>
            <a:endParaRPr lang="ru-RU" sz="800" b="1" dirty="0" smtClean="0"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cs typeface="Arial" panose="020B0604020202020204" pitchFamily="34" charset="0"/>
              </a:rPr>
              <a:t>13 – 17 слайд - </a:t>
            </a:r>
            <a:r>
              <a:rPr lang="en-US" sz="800" b="1" dirty="0">
                <a:cs typeface="Arial" panose="020B0604020202020204" pitchFamily="34" charset="0"/>
                <a:hlinkClick r:id="rId13"/>
              </a:rPr>
              <a:t>http://</a:t>
            </a:r>
            <a:r>
              <a:rPr lang="en-US" sz="800" b="1" dirty="0" smtClean="0">
                <a:cs typeface="Arial" panose="020B0604020202020204" pitchFamily="34" charset="0"/>
                <a:hlinkClick r:id="rId13"/>
              </a:rPr>
              <a:t>s7.directupload.net/images/131115/uatvm74m.png</a:t>
            </a:r>
            <a:endParaRPr lang="ru-RU" sz="800" b="1" dirty="0" smtClean="0"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cs typeface="Arial" panose="020B0604020202020204" pitchFamily="34" charset="0"/>
              </a:rPr>
              <a:t>18 – 22 слайд – </a:t>
            </a:r>
            <a:r>
              <a:rPr lang="en-US" sz="800" b="1" dirty="0">
                <a:cs typeface="Arial" panose="020B0604020202020204" pitchFamily="34" charset="0"/>
                <a:hlinkClick r:id="rId14"/>
              </a:rPr>
              <a:t>http://www.yrok.net.ua/_</a:t>
            </a:r>
            <a:r>
              <a:rPr lang="en-US" sz="800" b="1" dirty="0" smtClean="0">
                <a:cs typeface="Arial" panose="020B0604020202020204" pitchFamily="34" charset="0"/>
                <a:hlinkClick r:id="rId14"/>
              </a:rPr>
              <a:t>ld/29/08412054.png</a:t>
            </a:r>
            <a:endParaRPr lang="ru-RU" sz="800" b="1" dirty="0" smtClean="0"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cs typeface="Arial" panose="020B0604020202020204" pitchFamily="34" charset="0"/>
              </a:rPr>
              <a:t>23 -  27 слайды -  </a:t>
            </a:r>
            <a:r>
              <a:rPr lang="en-US" sz="800" b="1" dirty="0">
                <a:cs typeface="Arial" panose="020B0604020202020204" pitchFamily="34" charset="0"/>
                <a:hlinkClick r:id="rId15"/>
              </a:rPr>
              <a:t>http://</a:t>
            </a:r>
            <a:r>
              <a:rPr lang="en-US" sz="800" b="1" dirty="0" smtClean="0">
                <a:cs typeface="Arial" panose="020B0604020202020204" pitchFamily="34" charset="0"/>
                <a:hlinkClick r:id="rId15"/>
              </a:rPr>
              <a:t>www.playcast.ru/uploads/2014/09/24/9956403.png</a:t>
            </a:r>
            <a:endParaRPr lang="ru-RU" sz="800" b="1" dirty="0" smtClean="0"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cs typeface="Arial" panose="020B0604020202020204" pitchFamily="34" charset="0"/>
              </a:rPr>
              <a:t>Зонт с листьями - </a:t>
            </a:r>
            <a:r>
              <a:rPr lang="en-US" sz="800" b="1" dirty="0">
                <a:cs typeface="Arial" panose="020B0604020202020204" pitchFamily="34" charset="0"/>
                <a:hlinkClick r:id="rId16"/>
              </a:rPr>
              <a:t>http://</a:t>
            </a:r>
            <a:r>
              <a:rPr lang="en-US" sz="800" b="1" dirty="0" smtClean="0">
                <a:cs typeface="Arial" panose="020B0604020202020204" pitchFamily="34" charset="0"/>
                <a:hlinkClick r:id="rId16"/>
              </a:rPr>
              <a:t>www.playcast.ru/uploads/2015/08/08/14614381.png</a:t>
            </a:r>
            <a:endParaRPr lang="ru-RU" sz="800" b="1" dirty="0" smtClean="0"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cs typeface="Arial" panose="020B0604020202020204" pitchFamily="34" charset="0"/>
              </a:rPr>
              <a:t>Дождик - </a:t>
            </a:r>
            <a:r>
              <a:rPr lang="en-US" sz="800" b="1" dirty="0">
                <a:cs typeface="Arial" panose="020B0604020202020204" pitchFamily="34" charset="0"/>
                <a:hlinkClick r:id="rId17"/>
              </a:rPr>
              <a:t>http://</a:t>
            </a:r>
            <a:r>
              <a:rPr lang="en-US" sz="800" b="1" dirty="0" smtClean="0">
                <a:cs typeface="Arial" panose="020B0604020202020204" pitchFamily="34" charset="0"/>
                <a:hlinkClick r:id="rId17"/>
              </a:rPr>
              <a:t>detidom.ucoz.ru/dozhd_iz_oblaka.gif</a:t>
            </a:r>
            <a:endParaRPr lang="ru-RU" sz="800" b="1" dirty="0" smtClean="0"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cs typeface="Arial" panose="020B0604020202020204" pitchFamily="34" charset="0"/>
              </a:rPr>
              <a:t>Ветер - </a:t>
            </a:r>
            <a:r>
              <a:rPr lang="en-US" sz="800" b="1" dirty="0">
                <a:cs typeface="Arial" panose="020B0604020202020204" pitchFamily="34" charset="0"/>
                <a:hlinkClick r:id="rId18"/>
              </a:rPr>
              <a:t>http://</a:t>
            </a:r>
            <a:r>
              <a:rPr lang="en-US" sz="800" b="1" dirty="0" smtClean="0">
                <a:cs typeface="Arial" panose="020B0604020202020204" pitchFamily="34" charset="0"/>
                <a:hlinkClick r:id="rId18"/>
              </a:rPr>
              <a:t>madou10com.ucoz.ru/kartinki/apogoda-41.gif</a:t>
            </a:r>
            <a:endParaRPr lang="ru-RU" sz="800" b="1" dirty="0" smtClean="0"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cs typeface="Arial" panose="020B0604020202020204" pitchFamily="34" charset="0"/>
              </a:rPr>
              <a:t>Иней - </a:t>
            </a:r>
            <a:r>
              <a:rPr lang="en-US" sz="800" b="1" dirty="0">
                <a:cs typeface="Arial" panose="020B0604020202020204" pitchFamily="34" charset="0"/>
                <a:hlinkClick r:id="rId19"/>
              </a:rPr>
              <a:t>http://</a:t>
            </a:r>
            <a:r>
              <a:rPr lang="en-US" sz="800" b="1" dirty="0" smtClean="0">
                <a:cs typeface="Arial" panose="020B0604020202020204" pitchFamily="34" charset="0"/>
                <a:hlinkClick r:id="rId19"/>
              </a:rPr>
              <a:t>desktopwallpapers.org.ua/download.php?img=201302/1024x600/desktopwallpapers.org.ua-24696.jpg</a:t>
            </a:r>
            <a:endParaRPr lang="ru-RU" sz="800" b="1" dirty="0" smtClean="0"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cs typeface="Arial" panose="020B0604020202020204" pitchFamily="34" charset="0"/>
              </a:rPr>
              <a:t>Зонтик и лужи - </a:t>
            </a:r>
            <a:r>
              <a:rPr lang="en-US" sz="800" b="1" dirty="0" smtClean="0">
                <a:cs typeface="Arial" panose="020B0604020202020204" pitchFamily="34" charset="0"/>
                <a:hlinkClick r:id="rId20"/>
              </a:rPr>
              <a:t>http</a:t>
            </a:r>
            <a:r>
              <a:rPr lang="en-US" sz="800" b="1" dirty="0">
                <a:cs typeface="Arial" panose="020B0604020202020204" pitchFamily="34" charset="0"/>
                <a:hlinkClick r:id="rId20"/>
              </a:rPr>
              <a:t>://</a:t>
            </a:r>
            <a:r>
              <a:rPr lang="en-US" sz="800" b="1" dirty="0" smtClean="0">
                <a:cs typeface="Arial" panose="020B0604020202020204" pitchFamily="34" charset="0"/>
                <a:hlinkClick r:id="rId20"/>
              </a:rPr>
              <a:t>myltik-fan.ru/uploads/posts/2013-10/thumbs/1380956699_5.jpg</a:t>
            </a:r>
            <a:endParaRPr lang="ru-RU" sz="800" b="1" dirty="0" smtClean="0"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cs typeface="Arial" panose="020B0604020202020204" pitchFamily="34" charset="0"/>
              </a:rPr>
              <a:t>13 – 17 слайд  -  </a:t>
            </a:r>
            <a:r>
              <a:rPr lang="ru-RU" sz="800" b="1" dirty="0">
                <a:cs typeface="Arial" panose="020B0604020202020204" pitchFamily="34" charset="0"/>
              </a:rPr>
              <a:t>Ноты -  </a:t>
            </a:r>
            <a:r>
              <a:rPr lang="ru-RU" sz="800" b="1" dirty="0">
                <a:cs typeface="Arial" panose="020B0604020202020204" pitchFamily="34" charset="0"/>
                <a:hlinkClick r:id="rId21"/>
              </a:rPr>
              <a:t>http://</a:t>
            </a:r>
            <a:r>
              <a:rPr lang="ru-RU" sz="800" b="1" dirty="0" smtClean="0">
                <a:cs typeface="Arial" panose="020B0604020202020204" pitchFamily="34" charset="0"/>
                <a:hlinkClick r:id="rId21"/>
              </a:rPr>
              <a:t>img-fotki.yandex.ru/get/6431/47407354.b90/0_11bca1_bb0a9ec4_orig.png</a:t>
            </a:r>
            <a:endParaRPr lang="ru-RU" sz="800" b="1" dirty="0" smtClean="0"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cs typeface="Arial" panose="020B0604020202020204" pitchFamily="34" charset="0"/>
              </a:rPr>
              <a:t>Скрипичный </a:t>
            </a:r>
            <a:r>
              <a:rPr lang="ru-RU" sz="800" b="1" dirty="0">
                <a:cs typeface="Arial" panose="020B0604020202020204" pitchFamily="34" charset="0"/>
              </a:rPr>
              <a:t>ключ - </a:t>
            </a:r>
            <a:r>
              <a:rPr lang="ru-RU" sz="800" b="1" dirty="0">
                <a:cs typeface="Arial" panose="020B0604020202020204" pitchFamily="34" charset="0"/>
                <a:hlinkClick r:id="rId22"/>
              </a:rPr>
              <a:t>http://wdesk.ru/_</a:t>
            </a:r>
            <a:r>
              <a:rPr lang="ru-RU" sz="800" b="1" dirty="0" smtClean="0">
                <a:cs typeface="Arial" panose="020B0604020202020204" pitchFamily="34" charset="0"/>
                <a:hlinkClick r:id="rId22"/>
              </a:rPr>
              <a:t>ph/22/2/137123817.gif?1434224450</a:t>
            </a:r>
            <a:endParaRPr lang="ru-RU" sz="800" b="1" dirty="0" smtClean="0"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cs typeface="Arial" panose="020B0604020202020204" pitchFamily="34" charset="0"/>
              </a:rPr>
              <a:t> Ребусы (картинки): кран - </a:t>
            </a:r>
            <a:r>
              <a:rPr lang="en-US" sz="800" b="1" dirty="0">
                <a:cs typeface="Arial" panose="020B0604020202020204" pitchFamily="34" charset="0"/>
                <a:hlinkClick r:id="rId23"/>
              </a:rPr>
              <a:t>http://</a:t>
            </a:r>
            <a:r>
              <a:rPr lang="en-US" sz="800" b="1" dirty="0" smtClean="0">
                <a:cs typeface="Arial" panose="020B0604020202020204" pitchFamily="34" charset="0"/>
                <a:hlinkClick r:id="rId23"/>
              </a:rPr>
              <a:t>rebus1.com/pictures/309.jpg</a:t>
            </a:r>
            <a:endParaRPr lang="ru-RU" sz="800" b="1" dirty="0"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cs typeface="Arial" panose="020B0604020202020204" pitchFamily="34" charset="0"/>
              </a:rPr>
              <a:t>дыня - </a:t>
            </a:r>
            <a:r>
              <a:rPr lang="en-US" sz="800" b="1" dirty="0">
                <a:cs typeface="Arial" panose="020B0604020202020204" pitchFamily="34" charset="0"/>
                <a:hlinkClick r:id="rId24"/>
              </a:rPr>
              <a:t>http://</a:t>
            </a:r>
            <a:r>
              <a:rPr lang="en-US" sz="800" b="1" dirty="0" smtClean="0">
                <a:cs typeface="Arial" panose="020B0604020202020204" pitchFamily="34" charset="0"/>
                <a:hlinkClick r:id="rId24"/>
              </a:rPr>
              <a:t>rebus1.com/pictures/125.jpg</a:t>
            </a:r>
            <a:endParaRPr lang="ru-RU" sz="800" b="1" dirty="0" smtClean="0"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cs typeface="Arial" panose="020B0604020202020204" pitchFamily="34" charset="0"/>
              </a:rPr>
              <a:t>буква Я - </a:t>
            </a:r>
            <a:r>
              <a:rPr lang="en-US" sz="800" b="1" dirty="0">
                <a:cs typeface="Arial" panose="020B0604020202020204" pitchFamily="34" charset="0"/>
                <a:hlinkClick r:id="rId25"/>
              </a:rPr>
              <a:t>http://</a:t>
            </a:r>
            <a:r>
              <a:rPr lang="en-US" sz="800" b="1" dirty="0" smtClean="0">
                <a:cs typeface="Arial" panose="020B0604020202020204" pitchFamily="34" charset="0"/>
                <a:hlinkClick r:id="rId25"/>
              </a:rPr>
              <a:t>rebus1.com/pictures/deti/ja.gif</a:t>
            </a:r>
            <a:r>
              <a:rPr lang="ru-RU" sz="800" b="1" dirty="0" smtClean="0">
                <a:cs typeface="Arial" panose="020B0604020202020204" pitchFamily="34" charset="0"/>
              </a:rPr>
              <a:t>                                     </a:t>
            </a:r>
            <a:r>
              <a:rPr lang="ru-RU" sz="800" b="1" dirty="0">
                <a:cs typeface="Arial" panose="020B0604020202020204" pitchFamily="34" charset="0"/>
              </a:rPr>
              <a:t>б</a:t>
            </a:r>
            <a:r>
              <a:rPr lang="ru-RU" sz="800" b="1" dirty="0" smtClean="0">
                <a:cs typeface="Arial" panose="020B0604020202020204" pitchFamily="34" charset="0"/>
              </a:rPr>
              <a:t>уква П - </a:t>
            </a:r>
            <a:r>
              <a:rPr lang="en-US" sz="800" b="1" dirty="0">
                <a:cs typeface="Arial" panose="020B0604020202020204" pitchFamily="34" charset="0"/>
                <a:hlinkClick r:id="rId26"/>
              </a:rPr>
              <a:t>http://</a:t>
            </a:r>
            <a:r>
              <a:rPr lang="en-US" sz="800" b="1" dirty="0" smtClean="0">
                <a:cs typeface="Arial" panose="020B0604020202020204" pitchFamily="34" charset="0"/>
                <a:hlinkClick r:id="rId26"/>
              </a:rPr>
              <a:t>rebus1.com/pictures/deti/p.gif</a:t>
            </a:r>
            <a:endParaRPr lang="ru-RU" sz="800" b="1" dirty="0" smtClean="0"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cs typeface="Arial" panose="020B0604020202020204" pitchFamily="34" charset="0"/>
              </a:rPr>
              <a:t>буква Л - </a:t>
            </a:r>
            <a:r>
              <a:rPr lang="en-US" sz="800" b="1" dirty="0">
                <a:cs typeface="Arial" panose="020B0604020202020204" pitchFamily="34" charset="0"/>
                <a:hlinkClick r:id="rId27"/>
              </a:rPr>
              <a:t>http://</a:t>
            </a:r>
            <a:r>
              <a:rPr lang="en-US" sz="800" b="1" dirty="0" smtClean="0">
                <a:cs typeface="Arial" panose="020B0604020202020204" pitchFamily="34" charset="0"/>
                <a:hlinkClick r:id="rId27"/>
              </a:rPr>
              <a:t>rebus1.com/pictures/deti/l.gif</a:t>
            </a:r>
            <a:r>
              <a:rPr lang="ru-RU" sz="800" b="1" dirty="0" smtClean="0">
                <a:cs typeface="Arial" panose="020B0604020202020204" pitchFamily="34" charset="0"/>
              </a:rPr>
              <a:t>                                       </a:t>
            </a:r>
            <a:r>
              <a:rPr lang="ru-RU" sz="800" b="1" dirty="0">
                <a:cs typeface="Arial" panose="020B0604020202020204" pitchFamily="34" charset="0"/>
              </a:rPr>
              <a:t>б</a:t>
            </a:r>
            <a:r>
              <a:rPr lang="ru-RU" sz="800" b="1" dirty="0" smtClean="0">
                <a:cs typeface="Arial" panose="020B0604020202020204" pitchFamily="34" charset="0"/>
              </a:rPr>
              <a:t>уква Ё - </a:t>
            </a:r>
            <a:r>
              <a:rPr lang="en-US" sz="800" b="1" dirty="0">
                <a:cs typeface="Arial" panose="020B0604020202020204" pitchFamily="34" charset="0"/>
                <a:hlinkClick r:id="rId28"/>
              </a:rPr>
              <a:t>http://</a:t>
            </a:r>
            <a:r>
              <a:rPr lang="en-US" sz="800" b="1" dirty="0" smtClean="0">
                <a:cs typeface="Arial" panose="020B0604020202020204" pitchFamily="34" charset="0"/>
                <a:hlinkClick r:id="rId28"/>
              </a:rPr>
              <a:t>rebus1.com/pictures/deti/jo.gif</a:t>
            </a:r>
            <a:endParaRPr lang="ru-RU" sz="800" b="1" dirty="0" smtClean="0"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cs typeface="Arial" panose="020B0604020202020204" pitchFamily="34" charset="0"/>
              </a:rPr>
              <a:t>буква Ь - </a:t>
            </a:r>
            <a:r>
              <a:rPr lang="en-US" sz="800" b="1" dirty="0">
                <a:cs typeface="Arial" panose="020B0604020202020204" pitchFamily="34" charset="0"/>
                <a:hlinkClick r:id="rId29"/>
              </a:rPr>
              <a:t>http://</a:t>
            </a:r>
            <a:r>
              <a:rPr lang="en-US" sz="800" b="1" dirty="0" smtClean="0">
                <a:cs typeface="Arial" panose="020B0604020202020204" pitchFamily="34" charset="0"/>
                <a:hlinkClick r:id="rId29"/>
              </a:rPr>
              <a:t>rebus1.com/pictures/deti/mgk_znak.gif</a:t>
            </a:r>
            <a:r>
              <a:rPr lang="ru-RU" sz="800" b="1" dirty="0" smtClean="0">
                <a:cs typeface="Arial" panose="020B0604020202020204" pitchFamily="34" charset="0"/>
              </a:rPr>
              <a:t>                      тигр - </a:t>
            </a:r>
            <a:r>
              <a:rPr lang="en-US" sz="800" b="1" dirty="0">
                <a:cs typeface="Arial" panose="020B0604020202020204" pitchFamily="34" charset="0"/>
                <a:hlinkClick r:id="rId30"/>
              </a:rPr>
              <a:t>http://</a:t>
            </a:r>
            <a:r>
              <a:rPr lang="en-US" sz="800" b="1" dirty="0" smtClean="0">
                <a:cs typeface="Arial" panose="020B0604020202020204" pitchFamily="34" charset="0"/>
                <a:hlinkClick r:id="rId30"/>
              </a:rPr>
              <a:t>rebus1.com/pictures/652.jpg</a:t>
            </a:r>
            <a:endParaRPr lang="ru-RU" sz="800" b="1" dirty="0" smtClean="0"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cs typeface="Arial" panose="020B0604020202020204" pitchFamily="34" charset="0"/>
              </a:rPr>
              <a:t>запятые - </a:t>
            </a:r>
            <a:r>
              <a:rPr lang="en-US" sz="800" b="1" dirty="0">
                <a:cs typeface="Arial" panose="020B0604020202020204" pitchFamily="34" charset="0"/>
                <a:hlinkClick r:id="rId31"/>
              </a:rPr>
              <a:t>http://</a:t>
            </a:r>
            <a:r>
              <a:rPr lang="en-US" sz="800" b="1" dirty="0" smtClean="0">
                <a:cs typeface="Arial" panose="020B0604020202020204" pitchFamily="34" charset="0"/>
                <a:hlinkClick r:id="rId31"/>
              </a:rPr>
              <a:t>rebus1.com/pictures/etc/koma1.jpg</a:t>
            </a:r>
            <a:r>
              <a:rPr lang="ru-RU" sz="800" b="1" dirty="0" smtClean="0">
                <a:cs typeface="Arial" panose="020B0604020202020204" pitchFamily="34" charset="0"/>
              </a:rPr>
              <a:t>                            заяц - </a:t>
            </a:r>
            <a:r>
              <a:rPr lang="en-US" sz="800" b="1" dirty="0">
                <a:cs typeface="Arial" panose="020B0604020202020204" pitchFamily="34" charset="0"/>
                <a:hlinkClick r:id="rId32"/>
              </a:rPr>
              <a:t>http://</a:t>
            </a:r>
            <a:r>
              <a:rPr lang="en-US" sz="800" b="1" dirty="0" smtClean="0">
                <a:cs typeface="Arial" panose="020B0604020202020204" pitchFamily="34" charset="0"/>
                <a:hlinkClick r:id="rId32"/>
              </a:rPr>
              <a:t>rebus1.com/pictures/736.jpg</a:t>
            </a:r>
            <a:endParaRPr lang="ru-RU" sz="800" b="1" dirty="0" smtClean="0"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>
                <a:cs typeface="Arial" panose="020B0604020202020204" pitchFamily="34" charset="0"/>
              </a:rPr>
              <a:t> </a:t>
            </a:r>
            <a:r>
              <a:rPr lang="ru-RU" sz="800" b="1" dirty="0" smtClean="0">
                <a:cs typeface="Arial" panose="020B0604020202020204" pitchFamily="34" charset="0"/>
              </a:rPr>
              <a:t>печь - </a:t>
            </a:r>
            <a:r>
              <a:rPr lang="en-US" sz="800" b="1" dirty="0">
                <a:cs typeface="Arial" panose="020B0604020202020204" pitchFamily="34" charset="0"/>
                <a:hlinkClick r:id="rId33"/>
              </a:rPr>
              <a:t>http://</a:t>
            </a:r>
            <a:r>
              <a:rPr lang="en-US" sz="800" b="1" dirty="0" smtClean="0">
                <a:cs typeface="Arial" panose="020B0604020202020204" pitchFamily="34" charset="0"/>
                <a:hlinkClick r:id="rId33"/>
              </a:rPr>
              <a:t>rebus1.com/pictures/453.jpg</a:t>
            </a:r>
            <a:r>
              <a:rPr lang="ru-RU" sz="800" b="1" dirty="0" smtClean="0">
                <a:cs typeface="Arial" panose="020B0604020202020204" pitchFamily="34" charset="0"/>
              </a:rPr>
              <a:t>                                               буква Х - </a:t>
            </a:r>
            <a:r>
              <a:rPr lang="en-US" sz="800" b="1" dirty="0">
                <a:cs typeface="Arial" panose="020B0604020202020204" pitchFamily="34" charset="0"/>
                <a:hlinkClick r:id="rId34"/>
              </a:rPr>
              <a:t>http://</a:t>
            </a:r>
            <a:r>
              <a:rPr lang="en-US" sz="800" b="1" dirty="0" smtClean="0">
                <a:cs typeface="Arial" panose="020B0604020202020204" pitchFamily="34" charset="0"/>
                <a:hlinkClick r:id="rId34"/>
              </a:rPr>
              <a:t>rebus1.com/pictures/deti/h.gif</a:t>
            </a:r>
            <a:endParaRPr lang="ru-RU" sz="800" b="1" dirty="0" smtClean="0"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cs typeface="Arial" panose="020B0604020202020204" pitchFamily="34" charset="0"/>
              </a:rPr>
              <a:t> лист - </a:t>
            </a:r>
            <a:r>
              <a:rPr lang="en-US" sz="800" b="1" dirty="0" smtClean="0">
                <a:cs typeface="Arial" panose="020B0604020202020204" pitchFamily="34" charset="0"/>
                <a:hlinkClick r:id="rId35"/>
              </a:rPr>
              <a:t>http://rebus1.com/pictures/343.jpg</a:t>
            </a:r>
            <a:r>
              <a:rPr lang="ru-RU" sz="800" b="1" dirty="0" smtClean="0">
                <a:cs typeface="Arial" panose="020B0604020202020204" pitchFamily="34" charset="0"/>
              </a:rPr>
              <a:t>                                                </a:t>
            </a:r>
            <a:r>
              <a:rPr lang="ru-RU" sz="8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врач </a:t>
            </a:r>
            <a:r>
              <a:rPr lang="ru-RU" sz="800" b="1" dirty="0">
                <a:solidFill>
                  <a:prstClr val="black"/>
                </a:solidFill>
                <a:cs typeface="Arial" panose="020B0604020202020204" pitchFamily="34" charset="0"/>
              </a:rPr>
              <a:t>- </a:t>
            </a:r>
            <a:r>
              <a:rPr lang="en-US" sz="800" b="1" dirty="0">
                <a:solidFill>
                  <a:prstClr val="black"/>
                </a:solidFill>
                <a:cs typeface="Arial" panose="020B0604020202020204" pitchFamily="34" charset="0"/>
                <a:hlinkClick r:id="rId36"/>
              </a:rPr>
              <a:t>http://</a:t>
            </a:r>
            <a:r>
              <a:rPr lang="en-US" sz="800" b="1" dirty="0" smtClean="0">
                <a:solidFill>
                  <a:prstClr val="black"/>
                </a:solidFill>
                <a:cs typeface="Arial" panose="020B0604020202020204" pitchFamily="34" charset="0"/>
                <a:hlinkClick r:id="rId36"/>
              </a:rPr>
              <a:t>rebus1.com/pictures/718.jpg</a:t>
            </a:r>
            <a:endParaRPr lang="ru-RU" sz="800" b="1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ru-RU" sz="8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 золотая - </a:t>
            </a:r>
            <a:r>
              <a:rPr lang="en-US" sz="800" b="1" dirty="0">
                <a:solidFill>
                  <a:prstClr val="black"/>
                </a:solidFill>
                <a:cs typeface="Arial" panose="020B0604020202020204" pitchFamily="34" charset="0"/>
                <a:hlinkClick r:id="rId37"/>
              </a:rPr>
              <a:t>http://</a:t>
            </a:r>
            <a:r>
              <a:rPr lang="en-US" sz="800" b="1" dirty="0" smtClean="0">
                <a:solidFill>
                  <a:prstClr val="black"/>
                </a:solidFill>
                <a:cs typeface="Arial" panose="020B0604020202020204" pitchFamily="34" charset="0"/>
                <a:hlinkClick r:id="rId37"/>
              </a:rPr>
              <a:t>ped-kopilka.ru/upload/blogs/3499_e3d2adf61978449026c428e57df03810.png.jpg</a:t>
            </a:r>
            <a:endParaRPr lang="ru-RU" sz="800" b="1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8 слайд Осень - </a:t>
            </a:r>
            <a:r>
              <a:rPr lang="en-US" sz="800" b="1" dirty="0">
                <a:solidFill>
                  <a:prstClr val="black"/>
                </a:solidFill>
                <a:cs typeface="Arial" panose="020B0604020202020204" pitchFamily="34" charset="0"/>
                <a:hlinkClick r:id="rId38"/>
              </a:rPr>
              <a:t>http://</a:t>
            </a:r>
            <a:r>
              <a:rPr lang="en-US" sz="800" b="1" dirty="0" smtClean="0">
                <a:solidFill>
                  <a:prstClr val="black"/>
                </a:solidFill>
                <a:cs typeface="Arial" panose="020B0604020202020204" pitchFamily="34" charset="0"/>
                <a:hlinkClick r:id="rId38"/>
              </a:rPr>
              <a:t>cs622524.vk.me/v622524201/6b68/1PDmC-y9S8g.jpg</a:t>
            </a:r>
            <a:endParaRPr lang="ru-RU" sz="800" b="1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9 слайд  Клён - </a:t>
            </a:r>
            <a:r>
              <a:rPr lang="en-US" sz="800" b="1" dirty="0">
                <a:solidFill>
                  <a:prstClr val="black"/>
                </a:solidFill>
                <a:cs typeface="Arial" panose="020B0604020202020204" pitchFamily="34" charset="0"/>
                <a:hlinkClick r:id="rId39"/>
              </a:rPr>
              <a:t>http://</a:t>
            </a:r>
            <a:r>
              <a:rPr lang="en-US" sz="800" b="1" dirty="0" smtClean="0">
                <a:solidFill>
                  <a:prstClr val="black"/>
                </a:solidFill>
                <a:cs typeface="Arial" panose="020B0604020202020204" pitchFamily="34" charset="0"/>
                <a:hlinkClick r:id="rId39"/>
              </a:rPr>
              <a:t>img-fotki.yandex.ru/get/9493/16969765.17a/0_7bebb_ac4639d4_orig.png</a:t>
            </a:r>
            <a:endParaRPr lang="ru-RU" sz="800" b="1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10 слайд  Рамка – </a:t>
            </a:r>
            <a:r>
              <a:rPr lang="en-US" sz="800" b="1" dirty="0">
                <a:solidFill>
                  <a:prstClr val="black"/>
                </a:solidFill>
                <a:cs typeface="Arial" panose="020B0604020202020204" pitchFamily="34" charset="0"/>
                <a:hlinkClick r:id="rId40"/>
              </a:rPr>
              <a:t>http://</a:t>
            </a:r>
            <a:r>
              <a:rPr lang="en-US" sz="800" b="1" dirty="0" smtClean="0">
                <a:solidFill>
                  <a:prstClr val="black"/>
                </a:solidFill>
                <a:cs typeface="Arial" panose="020B0604020202020204" pitchFamily="34" charset="0"/>
                <a:hlinkClick r:id="rId40"/>
              </a:rPr>
              <a:t>img-fotki.yandex.ru/get/4708/101695605.7d4/0_8164b_c2579243_XL.jpg</a:t>
            </a:r>
            <a:endParaRPr lang="ru-RU" sz="800" b="1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                   Цифра 3 - </a:t>
            </a:r>
            <a:r>
              <a:rPr lang="en-US" sz="800" b="1" dirty="0">
                <a:solidFill>
                  <a:prstClr val="black"/>
                </a:solidFill>
                <a:cs typeface="Arial" panose="020B0604020202020204" pitchFamily="34" charset="0"/>
                <a:hlinkClick r:id="rId41"/>
              </a:rPr>
              <a:t>http://</a:t>
            </a:r>
            <a:r>
              <a:rPr lang="en-US" sz="800" b="1" dirty="0" smtClean="0">
                <a:solidFill>
                  <a:prstClr val="black"/>
                </a:solidFill>
                <a:cs typeface="Arial" panose="020B0604020202020204" pitchFamily="34" charset="0"/>
                <a:hlinkClick r:id="rId41"/>
              </a:rPr>
              <a:t>logotipka.ru/images/stories/skachat_img/znaki_bukvy_cifry/3_6.png</a:t>
            </a:r>
            <a:endParaRPr lang="ru-RU" sz="800" b="1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ru-RU" sz="8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                  Цифра 1 -  </a:t>
            </a:r>
            <a:r>
              <a:rPr lang="en-US" sz="800" b="1" dirty="0" smtClean="0">
                <a:solidFill>
                  <a:prstClr val="black"/>
                </a:solidFill>
                <a:cs typeface="Arial" panose="020B0604020202020204" pitchFamily="34" charset="0"/>
                <a:hlinkClick r:id="rId42"/>
              </a:rPr>
              <a:t>http</a:t>
            </a:r>
            <a:r>
              <a:rPr lang="en-US" sz="800" b="1" dirty="0">
                <a:solidFill>
                  <a:prstClr val="black"/>
                </a:solidFill>
                <a:cs typeface="Arial" panose="020B0604020202020204" pitchFamily="34" charset="0"/>
                <a:hlinkClick r:id="rId42"/>
              </a:rPr>
              <a:t>://</a:t>
            </a:r>
            <a:r>
              <a:rPr lang="en-US" sz="800" b="1" dirty="0" smtClean="0">
                <a:solidFill>
                  <a:prstClr val="black"/>
                </a:solidFill>
                <a:cs typeface="Arial" panose="020B0604020202020204" pitchFamily="34" charset="0"/>
                <a:hlinkClick r:id="rId42"/>
              </a:rPr>
              <a:t>logotipka.ru/images/stories/skachat_img/znaki_bukvy_cifry/1_6.png</a:t>
            </a:r>
            <a:endParaRPr lang="ru-RU" sz="800" b="1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11 слайд - </a:t>
            </a:r>
            <a:r>
              <a:rPr lang="en-US" sz="800" b="1" dirty="0">
                <a:solidFill>
                  <a:prstClr val="black"/>
                </a:solidFill>
                <a:cs typeface="Arial" panose="020B0604020202020204" pitchFamily="34" charset="0"/>
                <a:hlinkClick r:id="rId43"/>
              </a:rPr>
              <a:t>http://</a:t>
            </a:r>
            <a:r>
              <a:rPr lang="en-US" sz="800" b="1" dirty="0" smtClean="0">
                <a:solidFill>
                  <a:prstClr val="black"/>
                </a:solidFill>
                <a:cs typeface="Arial" panose="020B0604020202020204" pitchFamily="34" charset="0"/>
                <a:hlinkClick r:id="rId43"/>
              </a:rPr>
              <a:t>brr-klt.sch.b-edu.ru/files/009.png</a:t>
            </a:r>
            <a:endParaRPr lang="ru-RU" sz="800" b="1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12 слайд Грибы - </a:t>
            </a:r>
            <a:r>
              <a:rPr lang="en-US" sz="800" b="1" dirty="0">
                <a:solidFill>
                  <a:prstClr val="black"/>
                </a:solidFill>
                <a:cs typeface="Arial" panose="020B0604020202020204" pitchFamily="34" charset="0"/>
                <a:hlinkClick r:id="rId44"/>
              </a:rPr>
              <a:t>http://</a:t>
            </a:r>
            <a:r>
              <a:rPr lang="en-US" sz="800" b="1" dirty="0" smtClean="0">
                <a:solidFill>
                  <a:prstClr val="black"/>
                </a:solidFill>
                <a:cs typeface="Arial" panose="020B0604020202020204" pitchFamily="34" charset="0"/>
                <a:hlinkClick r:id="rId44"/>
              </a:rPr>
              <a:t>fs00.infourok.ru/images/doc/203/231320/hello_html_b5fd137.png</a:t>
            </a:r>
            <a:endParaRPr lang="ru-RU" sz="800" b="1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ru-RU" sz="900" b="1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9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339752" y="102901"/>
            <a:ext cx="66247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ИНТЕРНЕТ - РЕСУРСЫ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431800" cy="358775"/>
          </a:xfrm>
          <a:prstGeom prst="actionButtonBeginning">
            <a:avLst/>
          </a:prstGeom>
          <a:gradFill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FFE7EC">
                <a:gamma/>
                <a:shade val="60000"/>
                <a:invGamma/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785410" y="1622179"/>
            <a:ext cx="4825665" cy="207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0F0628"/>
                </a:solidFill>
                <a:latin typeface="Georgia" pitchFamily="18" charset="0"/>
              </a:rPr>
              <a:t>Рыжий </a:t>
            </a: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Егорка</a:t>
            </a:r>
          </a:p>
          <a:p>
            <a:pPr>
              <a:spcBef>
                <a:spcPct val="20000"/>
              </a:spcBef>
            </a:pP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Упал на озерко,</a:t>
            </a:r>
          </a:p>
          <a:p>
            <a:pPr>
              <a:spcBef>
                <a:spcPct val="20000"/>
              </a:spcBef>
            </a:pP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Сам не утонул</a:t>
            </a:r>
          </a:p>
          <a:p>
            <a:pPr>
              <a:spcBef>
                <a:spcPct val="20000"/>
              </a:spcBef>
            </a:pP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И воды не </a:t>
            </a:r>
            <a:r>
              <a:rPr lang="ru-RU" sz="2800" b="1" dirty="0" smtClean="0">
                <a:solidFill>
                  <a:srgbClr val="0F0628"/>
                </a:solidFill>
                <a:latin typeface="Georgia" pitchFamily="18" charset="0"/>
              </a:rPr>
              <a:t>всколыхнул</a:t>
            </a:r>
            <a:r>
              <a:rPr lang="ru-RU" sz="2800" dirty="0" smtClean="0">
                <a:latin typeface="Georgia" pitchFamily="18" charset="0"/>
              </a:rPr>
              <a:t>.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267744" y="4049158"/>
            <a:ext cx="38609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Осенний лист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ЗАГАДКИ ОСЕНИ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1162" y="5145535"/>
            <a:ext cx="5472608" cy="1607489"/>
          </a:xfrm>
          <a:prstGeom prst="rect">
            <a:avLst/>
          </a:prstGeom>
        </p:spPr>
      </p:pic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8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269614"/>
            <a:ext cx="3182649" cy="196508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763688" y="4171278"/>
            <a:ext cx="38609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Дождь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051720" y="1516850"/>
            <a:ext cx="4104456" cy="2419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0F0628"/>
                </a:solidFill>
                <a:latin typeface="Georgia" pitchFamily="18" charset="0"/>
              </a:rPr>
              <a:t>Кто </a:t>
            </a: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всю ночь по крыше бьёт</a:t>
            </a:r>
          </a:p>
          <a:p>
            <a:pPr>
              <a:spcBef>
                <a:spcPct val="20000"/>
              </a:spcBef>
            </a:pP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Да постукивает,</a:t>
            </a:r>
          </a:p>
          <a:p>
            <a:pPr>
              <a:spcBef>
                <a:spcPct val="20000"/>
              </a:spcBef>
            </a:pP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И бормочет, и поёт, убаюкивает?</a:t>
            </a:r>
            <a:endParaRPr lang="ru-RU" sz="2800" b="1" dirty="0" smtClean="0">
              <a:solidFill>
                <a:srgbClr val="0F0628"/>
              </a:solidFill>
              <a:latin typeface="Georgia" pitchFamily="18" charset="0"/>
            </a:endParaRPr>
          </a:p>
        </p:txBody>
      </p:sp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ЗАГАДКИ ОСЕНИ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1162" y="5145535"/>
            <a:ext cx="5472608" cy="1607489"/>
          </a:xfrm>
          <a:prstGeom prst="rect">
            <a:avLst/>
          </a:prstGeom>
        </p:spPr>
      </p:pic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8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1389875"/>
            <a:ext cx="2661377" cy="251124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403190" y="3736882"/>
            <a:ext cx="31683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Ветер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51162" y="2225418"/>
            <a:ext cx="3672408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0F0628"/>
                </a:solidFill>
                <a:latin typeface="Georgia" pitchFamily="18" charset="0"/>
              </a:rPr>
              <a:t>Летит</a:t>
            </a: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, а не птица,</a:t>
            </a:r>
          </a:p>
          <a:p>
            <a:pPr>
              <a:spcBef>
                <a:spcPct val="20000"/>
              </a:spcBef>
            </a:pP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Воет, а не зверь.</a:t>
            </a:r>
            <a:endParaRPr lang="ru-RU" sz="2800" b="1" dirty="0" smtClean="0">
              <a:solidFill>
                <a:srgbClr val="0F0628"/>
              </a:solidFill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5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ЗАГАДКИ ОСЕНИ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1162" y="5145535"/>
            <a:ext cx="5472608" cy="160748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9311" y="1636639"/>
            <a:ext cx="3502637" cy="27465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195178" y="3861143"/>
            <a:ext cx="30243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Иней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07704" y="1628800"/>
            <a:ext cx="4104456" cy="155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Не снег, не </a:t>
            </a:r>
            <a:r>
              <a:rPr lang="ru-RU" sz="2800" b="1" dirty="0" smtClean="0">
                <a:solidFill>
                  <a:srgbClr val="0F0628"/>
                </a:solidFill>
                <a:latin typeface="Georgia" pitchFamily="18" charset="0"/>
              </a:rPr>
              <a:t>лёд</a:t>
            </a: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,</a:t>
            </a:r>
          </a:p>
          <a:p>
            <a:pPr>
              <a:spcBef>
                <a:spcPct val="20000"/>
              </a:spcBef>
            </a:pP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А серебром </a:t>
            </a:r>
            <a:r>
              <a:rPr lang="ru-RU" sz="2800" b="1" dirty="0" smtClean="0">
                <a:solidFill>
                  <a:srgbClr val="0F0628"/>
                </a:solidFill>
                <a:latin typeface="Georgia" pitchFamily="18" charset="0"/>
              </a:rPr>
              <a:t>деревья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0F0628"/>
                </a:solidFill>
                <a:latin typeface="Georgia" pitchFamily="18" charset="0"/>
              </a:rPr>
              <a:t>уберёт</a:t>
            </a: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.</a:t>
            </a:r>
            <a:endParaRPr lang="ru-RU" sz="2800" b="1" dirty="0" smtClean="0">
              <a:solidFill>
                <a:srgbClr val="0F0628"/>
              </a:solidFill>
              <a:latin typeface="Georgia" pitchFamily="18" charset="0"/>
            </a:endParaRPr>
          </a:p>
        </p:txBody>
      </p:sp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ЗАГАДКИ ОСЕНИ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1162" y="5145535"/>
            <a:ext cx="5472608" cy="1607489"/>
          </a:xfrm>
          <a:prstGeom prst="rect">
            <a:avLst/>
          </a:prstGeom>
        </p:spPr>
      </p:pic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8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2324" y="2833424"/>
            <a:ext cx="3381880" cy="19815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547515" y="4645226"/>
            <a:ext cx="37575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Лужи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55650" y="970945"/>
            <a:ext cx="4344542" cy="379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0F0628"/>
                </a:solidFill>
                <a:latin typeface="Georgia" pitchFamily="18" charset="0"/>
              </a:rPr>
              <a:t>По </a:t>
            </a: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городу дождик осенний гулял,</a:t>
            </a:r>
          </a:p>
          <a:p>
            <a:pPr>
              <a:spcBef>
                <a:spcPct val="20000"/>
              </a:spcBef>
            </a:pP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Зеркальце дождик своё потерял.</a:t>
            </a:r>
          </a:p>
          <a:p>
            <a:pPr>
              <a:spcBef>
                <a:spcPct val="20000"/>
              </a:spcBef>
            </a:pP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Зеркальце то на асфальте лежит,</a:t>
            </a:r>
          </a:p>
          <a:p>
            <a:pPr>
              <a:spcBef>
                <a:spcPct val="20000"/>
              </a:spcBef>
            </a:pP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Ветер подует — оно задрожит.</a:t>
            </a:r>
            <a:endParaRPr lang="ru-RU" sz="2800" b="1" dirty="0" smtClean="0">
              <a:solidFill>
                <a:srgbClr val="0F0628"/>
              </a:solidFill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5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ЗАГАДКИ ОСЕНИ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1162" y="5145535"/>
            <a:ext cx="5472608" cy="160748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2563" y="2343893"/>
            <a:ext cx="3414457" cy="268034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216189" y="4950565"/>
            <a:ext cx="43924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Бабье лето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495964" y="1696090"/>
            <a:ext cx="432048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0F0628"/>
                </a:solidFill>
                <a:latin typeface="Georgia" pitchFamily="18" charset="0"/>
              </a:rPr>
              <a:t>Как </a:t>
            </a: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называют осеннюю пору, когда погода стоит как летом и летает много паутины? </a:t>
            </a:r>
            <a:endParaRPr lang="ru-RU" sz="2800" b="1" dirty="0" smtClean="0">
              <a:solidFill>
                <a:srgbClr val="0F0628"/>
              </a:solidFill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ОСЕННИЙ МАРАФОН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5" cstate="email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322" y="4205718"/>
            <a:ext cx="2596248" cy="25962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19" y="923825"/>
            <a:ext cx="3596981" cy="4292951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465766" y="5023906"/>
            <a:ext cx="54366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Они </a:t>
            </a:r>
            <a:r>
              <a:rPr lang="ru-RU" sz="3600" b="1" i="1" dirty="0">
                <a:solidFill>
                  <a:srgbClr val="FF0000"/>
                </a:solidFill>
                <a:latin typeface="Georgia" pitchFamily="18" charset="0"/>
              </a:rPr>
              <a:t>моложе других и живут </a:t>
            </a:r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дольше.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449446" y="1609969"/>
            <a:ext cx="439248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0F0628"/>
                </a:solidFill>
                <a:latin typeface="Georgia" pitchFamily="18" charset="0"/>
              </a:rPr>
              <a:t>Почему </a:t>
            </a:r>
            <a:r>
              <a:rPr lang="ru-RU" sz="2800" b="1" dirty="0">
                <a:solidFill>
                  <a:srgbClr val="0F0628"/>
                </a:solidFill>
                <a:latin typeface="Georgia" pitchFamily="18" charset="0"/>
              </a:rPr>
              <a:t>листья деревьев, расположенные у макушек, осыпаются самыми последними? </a:t>
            </a:r>
            <a:endParaRPr lang="ru-RU" sz="2800" b="1" dirty="0" smtClean="0">
              <a:solidFill>
                <a:srgbClr val="0F0628"/>
              </a:solidFill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5" cstate="email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ОСЕННИЙ МАРАФОН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322" y="4205718"/>
            <a:ext cx="2596248" cy="2596248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2090" y="1184680"/>
            <a:ext cx="3799985" cy="393436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1325</TotalTime>
  <Words>772</Words>
  <Application>Microsoft Office PowerPoint</Application>
  <PresentationFormat>Экран (4:3)</PresentationFormat>
  <Paragraphs>225</Paragraphs>
  <Slides>28</Slides>
  <Notes>27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51</cp:revision>
  <dcterms:created xsi:type="dcterms:W3CDTF">2014-01-06T16:00:12Z</dcterms:created>
  <dcterms:modified xsi:type="dcterms:W3CDTF">2024-10-14T10:59:50Z</dcterms:modified>
</cp:coreProperties>
</file>